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810" y="2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40594E8C-9E59-5C4A-9B21-AB162F0D23B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15954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0594E8C-9E59-5C4A-9B21-AB162F0D23B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2288725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0594E8C-9E59-5C4A-9B21-AB162F0D23B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95678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0594E8C-9E59-5C4A-9B21-AB162F0D23B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1656482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0594E8C-9E59-5C4A-9B21-AB162F0D23B2}"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3975468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40594E8C-9E59-5C4A-9B21-AB162F0D23B2}"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1467116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40594E8C-9E59-5C4A-9B21-AB162F0D23B2}" type="datetimeFigureOut">
              <a:rPr lang="en-US" smtClean="0"/>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1772120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0594E8C-9E59-5C4A-9B21-AB162F0D23B2}" type="datetimeFigureOut">
              <a:rPr lang="en-US" smtClean="0"/>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2865442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594E8C-9E59-5C4A-9B21-AB162F0D23B2}" type="datetimeFigureOut">
              <a:rPr lang="en-US" smtClean="0"/>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7014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0594E8C-9E59-5C4A-9B21-AB162F0D23B2}"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636634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0594E8C-9E59-5C4A-9B21-AB162F0D23B2}"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53865B-6ED9-2B46-8F09-084CB01E60AE}" type="slidenum">
              <a:rPr lang="en-US" smtClean="0"/>
              <a:t>‹#›</a:t>
            </a:fld>
            <a:endParaRPr lang="en-US"/>
          </a:p>
        </p:txBody>
      </p:sp>
    </p:spTree>
    <p:extLst>
      <p:ext uri="{BB962C8B-B14F-4D97-AF65-F5344CB8AC3E}">
        <p14:creationId xmlns:p14="http://schemas.microsoft.com/office/powerpoint/2010/main" val="3274353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594E8C-9E59-5C4A-9B21-AB162F0D23B2}" type="datetimeFigureOut">
              <a:rPr lang="en-US" smtClean="0"/>
              <a:t>9/19/2025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53865B-6ED9-2B46-8F09-084CB01E60AE}" type="slidenum">
              <a:rPr lang="en-US" smtClean="0"/>
              <a:t>‹#›</a:t>
            </a:fld>
            <a:endParaRPr lang="en-US"/>
          </a:p>
        </p:txBody>
      </p:sp>
    </p:spTree>
    <p:extLst>
      <p:ext uri="{BB962C8B-B14F-4D97-AF65-F5344CB8AC3E}">
        <p14:creationId xmlns:p14="http://schemas.microsoft.com/office/powerpoint/2010/main" val="2122566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131357" y="2644050"/>
            <a:ext cx="2505087" cy="132202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b="1" dirty="0" err="1"/>
              <a:t>Fernworthy</a:t>
            </a:r>
            <a:r>
              <a:rPr lang="en-US" sz="1400" b="1" dirty="0"/>
              <a:t> Curriculum Map</a:t>
            </a:r>
          </a:p>
          <a:p>
            <a:pPr algn="ctr"/>
            <a:r>
              <a:rPr lang="en-US" sz="1400" b="1" dirty="0"/>
              <a:t>2025-2026</a:t>
            </a:r>
          </a:p>
          <a:p>
            <a:pPr algn="ctr"/>
            <a:r>
              <a:rPr lang="en-US" sz="1400" b="1" dirty="0"/>
              <a:t>Autumn Term</a:t>
            </a:r>
          </a:p>
        </p:txBody>
      </p:sp>
      <p:sp>
        <p:nvSpPr>
          <p:cNvPr id="5" name="TextBox 4"/>
          <p:cNvSpPr txBox="1"/>
          <p:nvPr/>
        </p:nvSpPr>
        <p:spPr>
          <a:xfrm>
            <a:off x="6154169" y="354580"/>
            <a:ext cx="2592069" cy="1569660"/>
          </a:xfrm>
          <a:prstGeom prst="rect">
            <a:avLst/>
          </a:prstGeom>
          <a:noFill/>
          <a:ln w="28575" cmpd="sng">
            <a:solidFill>
              <a:schemeClr val="accent6">
                <a:lumMod val="75000"/>
              </a:schemeClr>
            </a:solidFill>
          </a:ln>
        </p:spPr>
        <p:txBody>
          <a:bodyPr wrap="square" rtlCol="0">
            <a:spAutoFit/>
          </a:bodyPr>
          <a:lstStyle/>
          <a:p>
            <a:r>
              <a:rPr lang="en-US" sz="1200" b="1" u="sng" dirty="0" err="1"/>
              <a:t>Maths</a:t>
            </a:r>
            <a:endParaRPr lang="en-US" sz="1200" b="1" u="sng" dirty="0"/>
          </a:p>
          <a:p>
            <a:r>
              <a:rPr lang="en-US" sz="1200" dirty="0"/>
              <a:t>As mathematicians this term, we will be learning about place value up to 5 (for Year 4) and 6 (for Year 5) digits. Year 5 will explore Roman numerals and Year 4 will move on to develop their fluency with addition and subtraction.</a:t>
            </a:r>
          </a:p>
        </p:txBody>
      </p:sp>
      <p:sp>
        <p:nvSpPr>
          <p:cNvPr id="6" name="TextBox 5"/>
          <p:cNvSpPr txBox="1"/>
          <p:nvPr/>
        </p:nvSpPr>
        <p:spPr>
          <a:xfrm>
            <a:off x="6154169" y="2181063"/>
            <a:ext cx="2592069" cy="1569660"/>
          </a:xfrm>
          <a:prstGeom prst="rect">
            <a:avLst/>
          </a:prstGeom>
          <a:noFill/>
          <a:ln w="28575" cmpd="sng">
            <a:solidFill>
              <a:schemeClr val="accent6">
                <a:lumMod val="75000"/>
              </a:schemeClr>
            </a:solidFill>
          </a:ln>
        </p:spPr>
        <p:txBody>
          <a:bodyPr wrap="square" rtlCol="0">
            <a:spAutoFit/>
          </a:bodyPr>
          <a:lstStyle/>
          <a:p>
            <a:r>
              <a:rPr lang="en-US" sz="1200" b="1" u="sng" dirty="0"/>
              <a:t>Science</a:t>
            </a:r>
          </a:p>
          <a:p>
            <a:r>
              <a:rPr lang="en-US" sz="1200" dirty="0"/>
              <a:t>As scientists, we will be investigating sound, how sound changes, and how it travels. We will also go on to investigate Earth and Space, developing our understanding of the Solar System and how the sun dictates our days.</a:t>
            </a:r>
          </a:p>
        </p:txBody>
      </p:sp>
      <p:sp>
        <p:nvSpPr>
          <p:cNvPr id="7" name="TextBox 6"/>
          <p:cNvSpPr txBox="1"/>
          <p:nvPr/>
        </p:nvSpPr>
        <p:spPr>
          <a:xfrm>
            <a:off x="6154169" y="4020725"/>
            <a:ext cx="2592069" cy="1754327"/>
          </a:xfrm>
          <a:prstGeom prst="rect">
            <a:avLst/>
          </a:prstGeom>
          <a:noFill/>
          <a:ln w="28575" cmpd="sng">
            <a:solidFill>
              <a:schemeClr val="accent6">
                <a:lumMod val="75000"/>
              </a:schemeClr>
            </a:solidFill>
          </a:ln>
        </p:spPr>
        <p:txBody>
          <a:bodyPr wrap="square" rtlCol="0">
            <a:spAutoFit/>
          </a:bodyPr>
          <a:lstStyle/>
          <a:p>
            <a:r>
              <a:rPr lang="en-US" sz="1200" b="1" u="sng" dirty="0"/>
              <a:t>English</a:t>
            </a:r>
          </a:p>
          <a:p>
            <a:r>
              <a:rPr lang="en-US" sz="1200" dirty="0"/>
              <a:t>We will begin our year by focusing on our grammar using </a:t>
            </a:r>
            <a:r>
              <a:rPr lang="en-US" sz="1200" dirty="0" err="1"/>
              <a:t>Grammarsaurus</a:t>
            </a:r>
            <a:r>
              <a:rPr lang="en-US" sz="1200" dirty="0"/>
              <a:t> to help us understand how to structure our sentences for the most effective writing. We will then be moving on to </a:t>
            </a:r>
            <a:r>
              <a:rPr lang="en-US" sz="1200" i="1" dirty="0"/>
              <a:t>Gorilla</a:t>
            </a:r>
            <a:r>
              <a:rPr lang="en-US" sz="1200" dirty="0"/>
              <a:t> by </a:t>
            </a:r>
            <a:r>
              <a:rPr lang="en-US" sz="1200"/>
              <a:t>Anthony Browne, </a:t>
            </a:r>
            <a:r>
              <a:rPr lang="en-US" sz="1200" dirty="0"/>
              <a:t>focusing on noun phrases, adverbials, commas and paragraphing.</a:t>
            </a:r>
          </a:p>
        </p:txBody>
      </p:sp>
      <p:sp>
        <p:nvSpPr>
          <p:cNvPr id="8" name="TextBox 7"/>
          <p:cNvSpPr txBox="1"/>
          <p:nvPr/>
        </p:nvSpPr>
        <p:spPr>
          <a:xfrm>
            <a:off x="2922600" y="5277171"/>
            <a:ext cx="2992186" cy="1384995"/>
          </a:xfrm>
          <a:prstGeom prst="rect">
            <a:avLst/>
          </a:prstGeom>
          <a:noFill/>
          <a:ln w="28575" cmpd="sng">
            <a:solidFill>
              <a:schemeClr val="accent6">
                <a:lumMod val="75000"/>
              </a:schemeClr>
            </a:solidFill>
          </a:ln>
        </p:spPr>
        <p:txBody>
          <a:bodyPr wrap="square" rtlCol="0">
            <a:spAutoFit/>
          </a:bodyPr>
          <a:lstStyle/>
          <a:p>
            <a:r>
              <a:rPr lang="en-US" sz="1200" b="1" u="sng" dirty="0"/>
              <a:t>DT/Art</a:t>
            </a:r>
          </a:p>
          <a:p>
            <a:r>
              <a:rPr lang="en-US" sz="1200" dirty="0"/>
              <a:t>In DT we will be investigating fastenings. We will evaluate a variety of existing fastenings and then go on to consider the most effective to make our own book sleeve. As artists, we will be investigating storytelling through Art. </a:t>
            </a:r>
          </a:p>
        </p:txBody>
      </p:sp>
      <p:sp>
        <p:nvSpPr>
          <p:cNvPr id="9" name="TextBox 8"/>
          <p:cNvSpPr txBox="1"/>
          <p:nvPr/>
        </p:nvSpPr>
        <p:spPr>
          <a:xfrm>
            <a:off x="2922601" y="139088"/>
            <a:ext cx="2974790" cy="1200329"/>
          </a:xfrm>
          <a:prstGeom prst="rect">
            <a:avLst/>
          </a:prstGeom>
          <a:noFill/>
          <a:ln w="28575" cmpd="sng">
            <a:solidFill>
              <a:schemeClr val="accent6">
                <a:lumMod val="75000"/>
              </a:schemeClr>
            </a:solidFill>
          </a:ln>
        </p:spPr>
        <p:txBody>
          <a:bodyPr wrap="square" rtlCol="0">
            <a:spAutoFit/>
          </a:bodyPr>
          <a:lstStyle/>
          <a:p>
            <a:r>
              <a:rPr lang="en-US" sz="1200" b="1" u="sng" dirty="0"/>
              <a:t>Computing</a:t>
            </a:r>
          </a:p>
          <a:p>
            <a:r>
              <a:rPr lang="en-US" sz="1200" dirty="0"/>
              <a:t> As Computing experts we will be learning about connectivity and how different devices communicate with each other. We will learn why this is important in the world of technology.</a:t>
            </a:r>
          </a:p>
        </p:txBody>
      </p:sp>
      <p:sp>
        <p:nvSpPr>
          <p:cNvPr id="10" name="TextBox 9"/>
          <p:cNvSpPr txBox="1"/>
          <p:nvPr/>
        </p:nvSpPr>
        <p:spPr>
          <a:xfrm>
            <a:off x="2922601" y="1415541"/>
            <a:ext cx="2974789" cy="830997"/>
          </a:xfrm>
          <a:prstGeom prst="rect">
            <a:avLst/>
          </a:prstGeom>
          <a:noFill/>
          <a:ln w="28575" cmpd="sng">
            <a:solidFill>
              <a:schemeClr val="accent6">
                <a:lumMod val="75000"/>
              </a:schemeClr>
            </a:solidFill>
          </a:ln>
        </p:spPr>
        <p:txBody>
          <a:bodyPr wrap="square" rtlCol="0">
            <a:spAutoFit/>
          </a:bodyPr>
          <a:lstStyle/>
          <a:p>
            <a:r>
              <a:rPr lang="en-US" sz="1200" b="1" u="sng" dirty="0"/>
              <a:t>French</a:t>
            </a:r>
          </a:p>
          <a:p>
            <a:r>
              <a:rPr lang="en-US" sz="1200" dirty="0"/>
              <a:t>As linguists, we will learn about how we can talk about ourselves in French and start to experiment with simple tenses. </a:t>
            </a:r>
          </a:p>
        </p:txBody>
      </p:sp>
      <p:sp>
        <p:nvSpPr>
          <p:cNvPr id="14" name="TextBox 13"/>
          <p:cNvSpPr txBox="1"/>
          <p:nvPr/>
        </p:nvSpPr>
        <p:spPr>
          <a:xfrm>
            <a:off x="169795" y="354580"/>
            <a:ext cx="2592069" cy="1569660"/>
          </a:xfrm>
          <a:prstGeom prst="rect">
            <a:avLst/>
          </a:prstGeom>
          <a:noFill/>
          <a:ln w="28575" cmpd="sng">
            <a:solidFill>
              <a:schemeClr val="accent6">
                <a:lumMod val="75000"/>
              </a:schemeClr>
            </a:solidFill>
          </a:ln>
        </p:spPr>
        <p:txBody>
          <a:bodyPr wrap="square" rtlCol="0">
            <a:spAutoFit/>
          </a:bodyPr>
          <a:lstStyle/>
          <a:p>
            <a:r>
              <a:rPr lang="en-US" sz="1200" b="1" u="sng" dirty="0"/>
              <a:t>PSHE</a:t>
            </a:r>
          </a:p>
          <a:p>
            <a:r>
              <a:rPr lang="en-US" sz="1200" dirty="0"/>
              <a:t> Created and Loved by God explores the individual. Rooted in the teaching that we are made in the image and likeness of God, it helps children to develop an understanding of the</a:t>
            </a:r>
          </a:p>
          <a:p>
            <a:r>
              <a:rPr lang="en-US" sz="1200" dirty="0"/>
              <a:t>importance of valuing themselves as the basis for personal relationships.</a:t>
            </a:r>
          </a:p>
        </p:txBody>
      </p:sp>
      <p:sp>
        <p:nvSpPr>
          <p:cNvPr id="15" name="TextBox 14"/>
          <p:cNvSpPr txBox="1"/>
          <p:nvPr/>
        </p:nvSpPr>
        <p:spPr>
          <a:xfrm>
            <a:off x="169795" y="2150376"/>
            <a:ext cx="2592069" cy="1200329"/>
          </a:xfrm>
          <a:prstGeom prst="rect">
            <a:avLst/>
          </a:prstGeom>
          <a:noFill/>
          <a:ln w="28575" cmpd="sng">
            <a:solidFill>
              <a:schemeClr val="accent6">
                <a:lumMod val="75000"/>
              </a:schemeClr>
            </a:solidFill>
          </a:ln>
        </p:spPr>
        <p:txBody>
          <a:bodyPr wrap="square" rtlCol="0">
            <a:spAutoFit/>
          </a:bodyPr>
          <a:lstStyle/>
          <a:p>
            <a:r>
              <a:rPr lang="en-US" sz="1200" b="1" u="sng" dirty="0"/>
              <a:t>History</a:t>
            </a:r>
          </a:p>
          <a:p>
            <a:r>
              <a:rPr lang="en-US" sz="1200" dirty="0"/>
              <a:t>As historians, we will be learning about the Second World War. We will think about the causes of the war and the impact it had on Britain and in a wider context.</a:t>
            </a:r>
          </a:p>
        </p:txBody>
      </p:sp>
      <p:sp>
        <p:nvSpPr>
          <p:cNvPr id="16" name="TextBox 15"/>
          <p:cNvSpPr txBox="1"/>
          <p:nvPr/>
        </p:nvSpPr>
        <p:spPr>
          <a:xfrm>
            <a:off x="169795" y="3705147"/>
            <a:ext cx="2592069" cy="1754327"/>
          </a:xfrm>
          <a:prstGeom prst="rect">
            <a:avLst/>
          </a:prstGeom>
          <a:noFill/>
          <a:ln w="28575" cmpd="sng">
            <a:solidFill>
              <a:schemeClr val="accent6">
                <a:lumMod val="75000"/>
              </a:schemeClr>
            </a:solidFill>
          </a:ln>
        </p:spPr>
        <p:txBody>
          <a:bodyPr wrap="square" rtlCol="0">
            <a:spAutoFit/>
          </a:bodyPr>
          <a:lstStyle/>
          <a:p>
            <a:r>
              <a:rPr lang="en-US" sz="1200" b="1" u="sng" dirty="0"/>
              <a:t>RE</a:t>
            </a:r>
          </a:p>
          <a:p>
            <a:r>
              <a:rPr lang="en-US" sz="1200" dirty="0"/>
              <a:t>Our Creation and Covenant unit focuses on the significance of the Old Testament as part of the Christian understanding of the revelation of Jesus. We will learn about the story of Abraham, his trust in God and the sacrifices he was willing to make along the way.</a:t>
            </a:r>
          </a:p>
        </p:txBody>
      </p:sp>
      <p:sp>
        <p:nvSpPr>
          <p:cNvPr id="17" name="TextBox 16"/>
          <p:cNvSpPr txBox="1"/>
          <p:nvPr/>
        </p:nvSpPr>
        <p:spPr>
          <a:xfrm>
            <a:off x="2922600" y="4130419"/>
            <a:ext cx="2992186" cy="1015663"/>
          </a:xfrm>
          <a:prstGeom prst="rect">
            <a:avLst/>
          </a:prstGeom>
          <a:noFill/>
          <a:ln w="28575" cmpd="sng">
            <a:solidFill>
              <a:schemeClr val="accent6">
                <a:lumMod val="75000"/>
              </a:schemeClr>
            </a:solidFill>
          </a:ln>
        </p:spPr>
        <p:txBody>
          <a:bodyPr wrap="square" rtlCol="0">
            <a:spAutoFit/>
          </a:bodyPr>
          <a:lstStyle/>
          <a:p>
            <a:r>
              <a:rPr lang="en-US" sz="1200" b="1" u="sng" dirty="0"/>
              <a:t>PE</a:t>
            </a:r>
          </a:p>
          <a:p>
            <a:r>
              <a:rPr lang="en-US" sz="1200" dirty="0"/>
              <a:t>In PE we will be honing our football skills as well as  working on our team building through orienteering and sessions in the woodland.</a:t>
            </a:r>
          </a:p>
        </p:txBody>
      </p:sp>
    </p:spTree>
    <p:extLst>
      <p:ext uri="{BB962C8B-B14F-4D97-AF65-F5344CB8AC3E}">
        <p14:creationId xmlns:p14="http://schemas.microsoft.com/office/powerpoint/2010/main" val="55848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142</TotalTime>
  <Words>416</Words>
  <Application>Microsoft Office PowerPoint</Application>
  <PresentationFormat>On-screen Show (4:3)</PresentationFormat>
  <Paragraphs>24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Siobhan Deeny</dc:creator>
  <cp:lastModifiedBy>sophie kerswell</cp:lastModifiedBy>
  <cp:revision>6</cp:revision>
  <dcterms:created xsi:type="dcterms:W3CDTF">2025-09-19T13:49:17Z</dcterms:created>
  <dcterms:modified xsi:type="dcterms:W3CDTF">2025-09-19T19:03:24Z</dcterms:modified>
</cp:coreProperties>
</file>