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Gill Sans Bold" panose="020B0604020202020204" charset="0"/>
      <p:regular r:id="rId3"/>
    </p:embeddedFont>
    <p:embeddedFont>
      <p:font typeface="Handyman" panose="020B0604020202020204" charset="0"/>
      <p:regular r:id="rId4"/>
    </p:embeddedFont>
    <p:embeddedFont>
      <p:font typeface="Nunito" pitchFamily="2"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138"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2441" y="5928823"/>
            <a:ext cx="8811883" cy="8229600"/>
          </a:xfrm>
          <a:custGeom>
            <a:avLst/>
            <a:gdLst/>
            <a:ahLst/>
            <a:cxnLst/>
            <a:rect l="l" t="t" r="r" b="b"/>
            <a:pathLst>
              <a:path w="8811883" h="8229600">
                <a:moveTo>
                  <a:pt x="0" y="0"/>
                </a:moveTo>
                <a:lnTo>
                  <a:pt x="8811883" y="0"/>
                </a:lnTo>
                <a:lnTo>
                  <a:pt x="8811883" y="8229600"/>
                </a:lnTo>
                <a:lnTo>
                  <a:pt x="0" y="8229600"/>
                </a:lnTo>
                <a:lnTo>
                  <a:pt x="0" y="0"/>
                </a:lnTo>
                <a:close/>
              </a:path>
            </a:pathLst>
          </a:custGeom>
          <a:blipFill>
            <a:blip r:embed="rId2">
              <a:alphaModFix amt="44999"/>
            </a:blip>
            <a:stretch>
              <a:fillRect/>
            </a:stretch>
          </a:blipFill>
        </p:spPr>
        <p:txBody>
          <a:bodyPr/>
          <a:lstStyle/>
          <a:p>
            <a:endParaRPr lang="en-GB"/>
          </a:p>
        </p:txBody>
      </p:sp>
      <p:sp>
        <p:nvSpPr>
          <p:cNvPr id="3" name="Freeform 3"/>
          <p:cNvSpPr/>
          <p:nvPr/>
        </p:nvSpPr>
        <p:spPr>
          <a:xfrm>
            <a:off x="-2210786" y="-2300777"/>
            <a:ext cx="9338553" cy="8229600"/>
          </a:xfrm>
          <a:custGeom>
            <a:avLst/>
            <a:gdLst/>
            <a:ahLst/>
            <a:cxnLst/>
            <a:rect l="l" t="t" r="r" b="b"/>
            <a:pathLst>
              <a:path w="9338553" h="8229600">
                <a:moveTo>
                  <a:pt x="0" y="0"/>
                </a:moveTo>
                <a:lnTo>
                  <a:pt x="9338553" y="0"/>
                </a:lnTo>
                <a:lnTo>
                  <a:pt x="9338553" y="8229600"/>
                </a:lnTo>
                <a:lnTo>
                  <a:pt x="0" y="8229600"/>
                </a:lnTo>
                <a:lnTo>
                  <a:pt x="0" y="0"/>
                </a:lnTo>
                <a:close/>
              </a:path>
            </a:pathLst>
          </a:custGeom>
          <a:blipFill>
            <a:blip r:embed="rId3">
              <a:alphaModFix amt="35000"/>
            </a:blip>
            <a:stretch>
              <a:fillRect/>
            </a:stretch>
          </a:blipFill>
        </p:spPr>
        <p:txBody>
          <a:bodyPr/>
          <a:lstStyle/>
          <a:p>
            <a:endParaRPr lang="en-GB"/>
          </a:p>
        </p:txBody>
      </p:sp>
      <p:sp>
        <p:nvSpPr>
          <p:cNvPr id="4" name="Freeform 4"/>
          <p:cNvSpPr/>
          <p:nvPr/>
        </p:nvSpPr>
        <p:spPr>
          <a:xfrm>
            <a:off x="287155" y="1151079"/>
            <a:ext cx="4822289" cy="2175510"/>
          </a:xfrm>
          <a:custGeom>
            <a:avLst/>
            <a:gdLst/>
            <a:ahLst/>
            <a:cxnLst/>
            <a:rect l="l" t="t" r="r" b="b"/>
            <a:pathLst>
              <a:path w="4822289" h="2175510">
                <a:moveTo>
                  <a:pt x="0" y="0"/>
                </a:moveTo>
                <a:lnTo>
                  <a:pt x="4822290" y="0"/>
                </a:lnTo>
                <a:lnTo>
                  <a:pt x="4822290" y="2175510"/>
                </a:lnTo>
                <a:lnTo>
                  <a:pt x="0" y="21755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3712883">
            <a:off x="9333297" y="6859545"/>
            <a:ext cx="1367871" cy="1139064"/>
          </a:xfrm>
          <a:custGeom>
            <a:avLst/>
            <a:gdLst/>
            <a:ahLst/>
            <a:cxnLst/>
            <a:rect l="l" t="t" r="r" b="b"/>
            <a:pathLst>
              <a:path w="1367871" h="1139064">
                <a:moveTo>
                  <a:pt x="0" y="0"/>
                </a:moveTo>
                <a:lnTo>
                  <a:pt x="1367872" y="0"/>
                </a:lnTo>
                <a:lnTo>
                  <a:pt x="1367872" y="1139064"/>
                </a:lnTo>
                <a:lnTo>
                  <a:pt x="0" y="1139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6215585" y="2827762"/>
            <a:ext cx="4039985" cy="4114800"/>
          </a:xfrm>
          <a:custGeom>
            <a:avLst/>
            <a:gdLst/>
            <a:ahLst/>
            <a:cxnLst/>
            <a:rect l="l" t="t" r="r" b="b"/>
            <a:pathLst>
              <a:path w="4039985" h="4114800">
                <a:moveTo>
                  <a:pt x="0" y="0"/>
                </a:moveTo>
                <a:lnTo>
                  <a:pt x="4039986" y="0"/>
                </a:lnTo>
                <a:lnTo>
                  <a:pt x="403998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7" name="Group 7"/>
          <p:cNvGrpSpPr/>
          <p:nvPr/>
        </p:nvGrpSpPr>
        <p:grpSpPr>
          <a:xfrm>
            <a:off x="1216301" y="382501"/>
            <a:ext cx="3726864" cy="882341"/>
            <a:chOff x="0" y="0"/>
            <a:chExt cx="981561" cy="232386"/>
          </a:xfrm>
        </p:grpSpPr>
        <p:sp>
          <p:nvSpPr>
            <p:cNvPr id="8" name="Freeform 8"/>
            <p:cNvSpPr/>
            <p:nvPr/>
          </p:nvSpPr>
          <p:spPr>
            <a:xfrm>
              <a:off x="0" y="0"/>
              <a:ext cx="981561" cy="232386"/>
            </a:xfrm>
            <a:custGeom>
              <a:avLst/>
              <a:gdLst/>
              <a:ahLst/>
              <a:cxnLst/>
              <a:rect l="l" t="t" r="r" b="b"/>
              <a:pathLst>
                <a:path w="981561" h="232386">
                  <a:moveTo>
                    <a:pt x="29083" y="0"/>
                  </a:moveTo>
                  <a:lnTo>
                    <a:pt x="952478" y="0"/>
                  </a:lnTo>
                  <a:cubicBezTo>
                    <a:pt x="968540" y="0"/>
                    <a:pt x="981561" y="13021"/>
                    <a:pt x="981561" y="29083"/>
                  </a:cubicBezTo>
                  <a:lnTo>
                    <a:pt x="981561" y="203303"/>
                  </a:lnTo>
                  <a:cubicBezTo>
                    <a:pt x="981561" y="211017"/>
                    <a:pt x="978497" y="218414"/>
                    <a:pt x="973043" y="223868"/>
                  </a:cubicBezTo>
                  <a:cubicBezTo>
                    <a:pt x="967589" y="229322"/>
                    <a:pt x="960191" y="232386"/>
                    <a:pt x="952478" y="232386"/>
                  </a:cubicBezTo>
                  <a:lnTo>
                    <a:pt x="29083" y="232386"/>
                  </a:lnTo>
                  <a:cubicBezTo>
                    <a:pt x="21369" y="232386"/>
                    <a:pt x="13972" y="229322"/>
                    <a:pt x="8518" y="223868"/>
                  </a:cubicBezTo>
                  <a:cubicBezTo>
                    <a:pt x="3064" y="218414"/>
                    <a:pt x="0" y="211017"/>
                    <a:pt x="0" y="203303"/>
                  </a:cubicBezTo>
                  <a:lnTo>
                    <a:pt x="0" y="29083"/>
                  </a:lnTo>
                  <a:cubicBezTo>
                    <a:pt x="0" y="21369"/>
                    <a:pt x="3064" y="13972"/>
                    <a:pt x="8518" y="8518"/>
                  </a:cubicBezTo>
                  <a:cubicBezTo>
                    <a:pt x="13972" y="3064"/>
                    <a:pt x="21369" y="0"/>
                    <a:pt x="29083" y="0"/>
                  </a:cubicBezTo>
                  <a:close/>
                </a:path>
              </a:pathLst>
            </a:custGeom>
            <a:solidFill>
              <a:srgbClr val="F8D054"/>
            </a:solidFill>
          </p:spPr>
          <p:txBody>
            <a:bodyPr/>
            <a:lstStyle/>
            <a:p>
              <a:endParaRPr lang="en-GB"/>
            </a:p>
          </p:txBody>
        </p:sp>
        <p:sp>
          <p:nvSpPr>
            <p:cNvPr id="9" name="TextBox 9"/>
            <p:cNvSpPr txBox="1"/>
            <p:nvPr/>
          </p:nvSpPr>
          <p:spPr>
            <a:xfrm>
              <a:off x="0" y="-38100"/>
              <a:ext cx="981561" cy="270486"/>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0316806" y="4114745"/>
            <a:ext cx="9338553" cy="8229600"/>
          </a:xfrm>
          <a:custGeom>
            <a:avLst/>
            <a:gdLst/>
            <a:ahLst/>
            <a:cxnLst/>
            <a:rect l="l" t="t" r="r" b="b"/>
            <a:pathLst>
              <a:path w="9338553" h="8229600">
                <a:moveTo>
                  <a:pt x="0" y="0"/>
                </a:moveTo>
                <a:lnTo>
                  <a:pt x="9338553" y="0"/>
                </a:lnTo>
                <a:lnTo>
                  <a:pt x="9338553" y="8229600"/>
                </a:lnTo>
                <a:lnTo>
                  <a:pt x="0" y="8229600"/>
                </a:lnTo>
                <a:lnTo>
                  <a:pt x="0" y="0"/>
                </a:lnTo>
                <a:close/>
              </a:path>
            </a:pathLst>
          </a:custGeom>
          <a:blipFill>
            <a:blip r:embed="rId3">
              <a:alphaModFix amt="35000"/>
            </a:blip>
            <a:stretch>
              <a:fillRect/>
            </a:stretch>
          </a:blipFill>
        </p:spPr>
        <p:txBody>
          <a:bodyPr/>
          <a:lstStyle/>
          <a:p>
            <a:endParaRPr lang="en-GB"/>
          </a:p>
        </p:txBody>
      </p:sp>
      <p:sp>
        <p:nvSpPr>
          <p:cNvPr id="11" name="Freeform 11"/>
          <p:cNvSpPr/>
          <p:nvPr/>
        </p:nvSpPr>
        <p:spPr>
          <a:xfrm>
            <a:off x="13833912" y="7758373"/>
            <a:ext cx="4514756" cy="2036771"/>
          </a:xfrm>
          <a:custGeom>
            <a:avLst/>
            <a:gdLst/>
            <a:ahLst/>
            <a:cxnLst/>
            <a:rect l="l" t="t" r="r" b="b"/>
            <a:pathLst>
              <a:path w="4514756" h="2036771">
                <a:moveTo>
                  <a:pt x="0" y="0"/>
                </a:moveTo>
                <a:lnTo>
                  <a:pt x="4514756" y="0"/>
                </a:lnTo>
                <a:lnTo>
                  <a:pt x="4514756" y="2036770"/>
                </a:lnTo>
                <a:lnTo>
                  <a:pt x="0" y="20367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12" name="Group 12"/>
          <p:cNvGrpSpPr/>
          <p:nvPr/>
        </p:nvGrpSpPr>
        <p:grpSpPr>
          <a:xfrm>
            <a:off x="15107457" y="6974667"/>
            <a:ext cx="3068304" cy="862091"/>
            <a:chOff x="0" y="0"/>
            <a:chExt cx="808113" cy="227053"/>
          </a:xfrm>
        </p:grpSpPr>
        <p:sp>
          <p:nvSpPr>
            <p:cNvPr id="13" name="Freeform 13"/>
            <p:cNvSpPr/>
            <p:nvPr/>
          </p:nvSpPr>
          <p:spPr>
            <a:xfrm>
              <a:off x="0" y="0"/>
              <a:ext cx="808113" cy="227053"/>
            </a:xfrm>
            <a:custGeom>
              <a:avLst/>
              <a:gdLst/>
              <a:ahLst/>
              <a:cxnLst/>
              <a:rect l="l" t="t" r="r" b="b"/>
              <a:pathLst>
                <a:path w="808113" h="227053">
                  <a:moveTo>
                    <a:pt x="35325" y="0"/>
                  </a:moveTo>
                  <a:lnTo>
                    <a:pt x="772788" y="0"/>
                  </a:lnTo>
                  <a:cubicBezTo>
                    <a:pt x="792297" y="0"/>
                    <a:pt x="808113" y="15815"/>
                    <a:pt x="808113" y="35325"/>
                  </a:cubicBezTo>
                  <a:lnTo>
                    <a:pt x="808113" y="191728"/>
                  </a:lnTo>
                  <a:cubicBezTo>
                    <a:pt x="808113" y="211237"/>
                    <a:pt x="792297" y="227053"/>
                    <a:pt x="772788" y="227053"/>
                  </a:cubicBezTo>
                  <a:lnTo>
                    <a:pt x="35325" y="227053"/>
                  </a:lnTo>
                  <a:cubicBezTo>
                    <a:pt x="15815" y="227053"/>
                    <a:pt x="0" y="211237"/>
                    <a:pt x="0" y="191728"/>
                  </a:cubicBezTo>
                  <a:lnTo>
                    <a:pt x="0" y="35325"/>
                  </a:lnTo>
                  <a:cubicBezTo>
                    <a:pt x="0" y="15815"/>
                    <a:pt x="15815" y="0"/>
                    <a:pt x="35325" y="0"/>
                  </a:cubicBezTo>
                  <a:close/>
                </a:path>
              </a:pathLst>
            </a:custGeom>
            <a:solidFill>
              <a:srgbClr val="F98EA6"/>
            </a:solidFill>
          </p:spPr>
          <p:txBody>
            <a:bodyPr/>
            <a:lstStyle/>
            <a:p>
              <a:endParaRPr lang="en-GB"/>
            </a:p>
          </p:txBody>
        </p:sp>
        <p:sp>
          <p:nvSpPr>
            <p:cNvPr id="14" name="TextBox 14"/>
            <p:cNvSpPr txBox="1"/>
            <p:nvPr/>
          </p:nvSpPr>
          <p:spPr>
            <a:xfrm>
              <a:off x="0" y="-38100"/>
              <a:ext cx="808113" cy="265153"/>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1033883" y="-3160509"/>
            <a:ext cx="8811883" cy="8229600"/>
          </a:xfrm>
          <a:custGeom>
            <a:avLst/>
            <a:gdLst/>
            <a:ahLst/>
            <a:cxnLst/>
            <a:rect l="l" t="t" r="r" b="b"/>
            <a:pathLst>
              <a:path w="8811883" h="8229600">
                <a:moveTo>
                  <a:pt x="0" y="0"/>
                </a:moveTo>
                <a:lnTo>
                  <a:pt x="8811884" y="0"/>
                </a:lnTo>
                <a:lnTo>
                  <a:pt x="8811884" y="8229600"/>
                </a:lnTo>
                <a:lnTo>
                  <a:pt x="0" y="8229600"/>
                </a:lnTo>
                <a:lnTo>
                  <a:pt x="0" y="0"/>
                </a:lnTo>
                <a:close/>
              </a:path>
            </a:pathLst>
          </a:custGeom>
          <a:blipFill>
            <a:blip r:embed="rId2">
              <a:alphaModFix amt="44999"/>
            </a:blip>
            <a:stretch>
              <a:fillRect/>
            </a:stretch>
          </a:blipFill>
        </p:spPr>
        <p:txBody>
          <a:bodyPr/>
          <a:lstStyle/>
          <a:p>
            <a:endParaRPr lang="en-GB"/>
          </a:p>
        </p:txBody>
      </p:sp>
      <p:sp>
        <p:nvSpPr>
          <p:cNvPr id="16" name="Freeform 16"/>
          <p:cNvSpPr/>
          <p:nvPr/>
        </p:nvSpPr>
        <p:spPr>
          <a:xfrm>
            <a:off x="12763679" y="4210926"/>
            <a:ext cx="5201351" cy="2346519"/>
          </a:xfrm>
          <a:custGeom>
            <a:avLst/>
            <a:gdLst/>
            <a:ahLst/>
            <a:cxnLst/>
            <a:rect l="l" t="t" r="r" b="b"/>
            <a:pathLst>
              <a:path w="5201351" h="2346519">
                <a:moveTo>
                  <a:pt x="0" y="0"/>
                </a:moveTo>
                <a:lnTo>
                  <a:pt x="5201351" y="0"/>
                </a:lnTo>
                <a:lnTo>
                  <a:pt x="5201351" y="2346518"/>
                </a:lnTo>
                <a:lnTo>
                  <a:pt x="0" y="23465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17" name="Group 17"/>
          <p:cNvGrpSpPr/>
          <p:nvPr/>
        </p:nvGrpSpPr>
        <p:grpSpPr>
          <a:xfrm>
            <a:off x="14117401" y="3326589"/>
            <a:ext cx="3726864" cy="955584"/>
            <a:chOff x="0" y="0"/>
            <a:chExt cx="981561" cy="251677"/>
          </a:xfrm>
        </p:grpSpPr>
        <p:sp>
          <p:nvSpPr>
            <p:cNvPr id="18" name="Freeform 18"/>
            <p:cNvSpPr/>
            <p:nvPr/>
          </p:nvSpPr>
          <p:spPr>
            <a:xfrm>
              <a:off x="0" y="0"/>
              <a:ext cx="981561" cy="251677"/>
            </a:xfrm>
            <a:custGeom>
              <a:avLst/>
              <a:gdLst/>
              <a:ahLst/>
              <a:cxnLst/>
              <a:rect l="l" t="t" r="r" b="b"/>
              <a:pathLst>
                <a:path w="981561" h="251677">
                  <a:moveTo>
                    <a:pt x="29083" y="0"/>
                  </a:moveTo>
                  <a:lnTo>
                    <a:pt x="952478" y="0"/>
                  </a:lnTo>
                  <a:cubicBezTo>
                    <a:pt x="968540" y="0"/>
                    <a:pt x="981561" y="13021"/>
                    <a:pt x="981561" y="29083"/>
                  </a:cubicBezTo>
                  <a:lnTo>
                    <a:pt x="981561" y="222594"/>
                  </a:lnTo>
                  <a:cubicBezTo>
                    <a:pt x="981561" y="230307"/>
                    <a:pt x="978497" y="237704"/>
                    <a:pt x="973043" y="243158"/>
                  </a:cubicBezTo>
                  <a:cubicBezTo>
                    <a:pt x="967589" y="248612"/>
                    <a:pt x="960191" y="251677"/>
                    <a:pt x="952478" y="251677"/>
                  </a:cubicBezTo>
                  <a:lnTo>
                    <a:pt x="29083" y="251677"/>
                  </a:lnTo>
                  <a:cubicBezTo>
                    <a:pt x="13021" y="251677"/>
                    <a:pt x="0" y="238656"/>
                    <a:pt x="0" y="222594"/>
                  </a:cubicBezTo>
                  <a:lnTo>
                    <a:pt x="0" y="29083"/>
                  </a:lnTo>
                  <a:cubicBezTo>
                    <a:pt x="0" y="21369"/>
                    <a:pt x="3064" y="13972"/>
                    <a:pt x="8518" y="8518"/>
                  </a:cubicBezTo>
                  <a:cubicBezTo>
                    <a:pt x="13972" y="3064"/>
                    <a:pt x="21369" y="0"/>
                    <a:pt x="29083" y="0"/>
                  </a:cubicBezTo>
                  <a:close/>
                </a:path>
              </a:pathLst>
            </a:custGeom>
            <a:solidFill>
              <a:srgbClr val="CCADFF"/>
            </a:solidFill>
          </p:spPr>
          <p:txBody>
            <a:bodyPr/>
            <a:lstStyle/>
            <a:p>
              <a:endParaRPr lang="en-GB"/>
            </a:p>
          </p:txBody>
        </p:sp>
        <p:sp>
          <p:nvSpPr>
            <p:cNvPr id="19" name="TextBox 19"/>
            <p:cNvSpPr txBox="1"/>
            <p:nvPr/>
          </p:nvSpPr>
          <p:spPr>
            <a:xfrm>
              <a:off x="0" y="-38100"/>
              <a:ext cx="981561" cy="289777"/>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3267859" y="993169"/>
            <a:ext cx="4822289" cy="2175510"/>
          </a:xfrm>
          <a:custGeom>
            <a:avLst/>
            <a:gdLst/>
            <a:ahLst/>
            <a:cxnLst/>
            <a:rect l="l" t="t" r="r" b="b"/>
            <a:pathLst>
              <a:path w="4822289" h="2175510">
                <a:moveTo>
                  <a:pt x="0" y="0"/>
                </a:moveTo>
                <a:lnTo>
                  <a:pt x="4822289" y="0"/>
                </a:lnTo>
                <a:lnTo>
                  <a:pt x="4822289" y="2175510"/>
                </a:lnTo>
                <a:lnTo>
                  <a:pt x="0" y="21755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21" name="Group 21"/>
          <p:cNvGrpSpPr/>
          <p:nvPr/>
        </p:nvGrpSpPr>
        <p:grpSpPr>
          <a:xfrm>
            <a:off x="14227858" y="173724"/>
            <a:ext cx="3726864" cy="977355"/>
            <a:chOff x="0" y="0"/>
            <a:chExt cx="981561" cy="257410"/>
          </a:xfrm>
        </p:grpSpPr>
        <p:sp>
          <p:nvSpPr>
            <p:cNvPr id="22" name="Freeform 22"/>
            <p:cNvSpPr/>
            <p:nvPr/>
          </p:nvSpPr>
          <p:spPr>
            <a:xfrm>
              <a:off x="0" y="0"/>
              <a:ext cx="981561" cy="257410"/>
            </a:xfrm>
            <a:custGeom>
              <a:avLst/>
              <a:gdLst/>
              <a:ahLst/>
              <a:cxnLst/>
              <a:rect l="l" t="t" r="r" b="b"/>
              <a:pathLst>
                <a:path w="981561" h="257410">
                  <a:moveTo>
                    <a:pt x="29083" y="0"/>
                  </a:moveTo>
                  <a:lnTo>
                    <a:pt x="952478" y="0"/>
                  </a:lnTo>
                  <a:cubicBezTo>
                    <a:pt x="968540" y="0"/>
                    <a:pt x="981561" y="13021"/>
                    <a:pt x="981561" y="29083"/>
                  </a:cubicBezTo>
                  <a:lnTo>
                    <a:pt x="981561" y="228328"/>
                  </a:lnTo>
                  <a:cubicBezTo>
                    <a:pt x="981561" y="236041"/>
                    <a:pt x="978497" y="243438"/>
                    <a:pt x="973043" y="248892"/>
                  </a:cubicBezTo>
                  <a:cubicBezTo>
                    <a:pt x="967589" y="254346"/>
                    <a:pt x="960191" y="257410"/>
                    <a:pt x="952478" y="257410"/>
                  </a:cubicBezTo>
                  <a:lnTo>
                    <a:pt x="29083" y="257410"/>
                  </a:lnTo>
                  <a:cubicBezTo>
                    <a:pt x="21369" y="257410"/>
                    <a:pt x="13972" y="254346"/>
                    <a:pt x="8518" y="248892"/>
                  </a:cubicBezTo>
                  <a:cubicBezTo>
                    <a:pt x="3064" y="243438"/>
                    <a:pt x="0" y="236041"/>
                    <a:pt x="0" y="228328"/>
                  </a:cubicBezTo>
                  <a:lnTo>
                    <a:pt x="0" y="29083"/>
                  </a:lnTo>
                  <a:cubicBezTo>
                    <a:pt x="0" y="21369"/>
                    <a:pt x="3064" y="13972"/>
                    <a:pt x="8518" y="8518"/>
                  </a:cubicBezTo>
                  <a:cubicBezTo>
                    <a:pt x="13972" y="3064"/>
                    <a:pt x="21369" y="0"/>
                    <a:pt x="29083" y="0"/>
                  </a:cubicBezTo>
                  <a:close/>
                </a:path>
              </a:pathLst>
            </a:custGeom>
            <a:solidFill>
              <a:srgbClr val="CCADFF"/>
            </a:solidFill>
          </p:spPr>
          <p:txBody>
            <a:bodyPr/>
            <a:lstStyle/>
            <a:p>
              <a:endParaRPr lang="en-GB"/>
            </a:p>
          </p:txBody>
        </p:sp>
        <p:sp>
          <p:nvSpPr>
            <p:cNvPr id="23" name="TextBox 23"/>
            <p:cNvSpPr txBox="1"/>
            <p:nvPr/>
          </p:nvSpPr>
          <p:spPr>
            <a:xfrm>
              <a:off x="0" y="-38100"/>
              <a:ext cx="981561" cy="295510"/>
            </a:xfrm>
            <a:prstGeom prst="rect">
              <a:avLst/>
            </a:prstGeom>
          </p:spPr>
          <p:txBody>
            <a:bodyPr lIns="50800" tIns="50800" rIns="50800" bIns="50800" rtlCol="0" anchor="ctr"/>
            <a:lstStyle/>
            <a:p>
              <a:pPr algn="ctr">
                <a:lnSpc>
                  <a:spcPts val="2659"/>
                </a:lnSpc>
                <a:spcBef>
                  <a:spcPct val="0"/>
                </a:spcBef>
              </a:pPr>
              <a:endParaRPr/>
            </a:p>
          </p:txBody>
        </p:sp>
      </p:grpSp>
      <p:sp>
        <p:nvSpPr>
          <p:cNvPr id="24" name="Freeform 24"/>
          <p:cNvSpPr/>
          <p:nvPr/>
        </p:nvSpPr>
        <p:spPr>
          <a:xfrm>
            <a:off x="158255" y="7490158"/>
            <a:ext cx="5528683" cy="2494190"/>
          </a:xfrm>
          <a:custGeom>
            <a:avLst/>
            <a:gdLst/>
            <a:ahLst/>
            <a:cxnLst/>
            <a:rect l="l" t="t" r="r" b="b"/>
            <a:pathLst>
              <a:path w="5528683" h="2494190">
                <a:moveTo>
                  <a:pt x="0" y="0"/>
                </a:moveTo>
                <a:lnTo>
                  <a:pt x="5528683" y="0"/>
                </a:lnTo>
                <a:lnTo>
                  <a:pt x="5528683" y="2494190"/>
                </a:lnTo>
                <a:lnTo>
                  <a:pt x="0" y="249419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grpSp>
        <p:nvGrpSpPr>
          <p:cNvPr id="25" name="Group 25"/>
          <p:cNvGrpSpPr/>
          <p:nvPr/>
        </p:nvGrpSpPr>
        <p:grpSpPr>
          <a:xfrm>
            <a:off x="1247456" y="6810099"/>
            <a:ext cx="3726864" cy="843499"/>
            <a:chOff x="0" y="0"/>
            <a:chExt cx="981561" cy="222156"/>
          </a:xfrm>
        </p:grpSpPr>
        <p:sp>
          <p:nvSpPr>
            <p:cNvPr id="26" name="Freeform 26"/>
            <p:cNvSpPr/>
            <p:nvPr/>
          </p:nvSpPr>
          <p:spPr>
            <a:xfrm>
              <a:off x="0" y="0"/>
              <a:ext cx="981561" cy="222156"/>
            </a:xfrm>
            <a:custGeom>
              <a:avLst/>
              <a:gdLst/>
              <a:ahLst/>
              <a:cxnLst/>
              <a:rect l="l" t="t" r="r" b="b"/>
              <a:pathLst>
                <a:path w="981561" h="222156">
                  <a:moveTo>
                    <a:pt x="29083" y="0"/>
                  </a:moveTo>
                  <a:lnTo>
                    <a:pt x="952478" y="0"/>
                  </a:lnTo>
                  <a:cubicBezTo>
                    <a:pt x="968540" y="0"/>
                    <a:pt x="981561" y="13021"/>
                    <a:pt x="981561" y="29083"/>
                  </a:cubicBezTo>
                  <a:lnTo>
                    <a:pt x="981561" y="193074"/>
                  </a:lnTo>
                  <a:cubicBezTo>
                    <a:pt x="981561" y="200787"/>
                    <a:pt x="978497" y="208184"/>
                    <a:pt x="973043" y="213638"/>
                  </a:cubicBezTo>
                  <a:cubicBezTo>
                    <a:pt x="967589" y="219092"/>
                    <a:pt x="960191" y="222156"/>
                    <a:pt x="952478" y="222156"/>
                  </a:cubicBezTo>
                  <a:lnTo>
                    <a:pt x="29083" y="222156"/>
                  </a:lnTo>
                  <a:cubicBezTo>
                    <a:pt x="21369" y="222156"/>
                    <a:pt x="13972" y="219092"/>
                    <a:pt x="8518" y="213638"/>
                  </a:cubicBezTo>
                  <a:cubicBezTo>
                    <a:pt x="3064" y="208184"/>
                    <a:pt x="0" y="200787"/>
                    <a:pt x="0" y="193074"/>
                  </a:cubicBezTo>
                  <a:lnTo>
                    <a:pt x="0" y="29083"/>
                  </a:lnTo>
                  <a:cubicBezTo>
                    <a:pt x="0" y="21369"/>
                    <a:pt x="3064" y="13972"/>
                    <a:pt x="8518" y="8518"/>
                  </a:cubicBezTo>
                  <a:cubicBezTo>
                    <a:pt x="13972" y="3064"/>
                    <a:pt x="21369" y="0"/>
                    <a:pt x="29083" y="0"/>
                  </a:cubicBezTo>
                  <a:close/>
                </a:path>
              </a:pathLst>
            </a:custGeom>
            <a:solidFill>
              <a:srgbClr val="8FAA6B"/>
            </a:solidFill>
          </p:spPr>
          <p:txBody>
            <a:bodyPr/>
            <a:lstStyle/>
            <a:p>
              <a:endParaRPr lang="en-GB"/>
            </a:p>
          </p:txBody>
        </p:sp>
        <p:sp>
          <p:nvSpPr>
            <p:cNvPr id="27" name="TextBox 27"/>
            <p:cNvSpPr txBox="1"/>
            <p:nvPr/>
          </p:nvSpPr>
          <p:spPr>
            <a:xfrm>
              <a:off x="0" y="-38100"/>
              <a:ext cx="981561" cy="260256"/>
            </a:xfrm>
            <a:prstGeom prst="rect">
              <a:avLst/>
            </a:prstGeom>
          </p:spPr>
          <p:txBody>
            <a:bodyPr lIns="50800" tIns="50800" rIns="50800" bIns="50800" rtlCol="0" anchor="ctr"/>
            <a:lstStyle/>
            <a:p>
              <a:pPr algn="ctr">
                <a:lnSpc>
                  <a:spcPts val="2659"/>
                </a:lnSpc>
                <a:spcBef>
                  <a:spcPct val="0"/>
                </a:spcBef>
              </a:pPr>
              <a:endParaRPr/>
            </a:p>
          </p:txBody>
        </p:sp>
      </p:grpSp>
      <p:sp>
        <p:nvSpPr>
          <p:cNvPr id="28" name="Freeform 28"/>
          <p:cNvSpPr/>
          <p:nvPr/>
        </p:nvSpPr>
        <p:spPr>
          <a:xfrm>
            <a:off x="491569" y="4134337"/>
            <a:ext cx="5393561" cy="2433232"/>
          </a:xfrm>
          <a:custGeom>
            <a:avLst/>
            <a:gdLst/>
            <a:ahLst/>
            <a:cxnLst/>
            <a:rect l="l" t="t" r="r" b="b"/>
            <a:pathLst>
              <a:path w="5393561" h="2433232">
                <a:moveTo>
                  <a:pt x="0" y="0"/>
                </a:moveTo>
                <a:lnTo>
                  <a:pt x="5393562" y="0"/>
                </a:lnTo>
                <a:lnTo>
                  <a:pt x="5393562" y="2433232"/>
                </a:lnTo>
                <a:lnTo>
                  <a:pt x="0" y="24332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29" name="Group 29"/>
          <p:cNvGrpSpPr/>
          <p:nvPr/>
        </p:nvGrpSpPr>
        <p:grpSpPr>
          <a:xfrm>
            <a:off x="1520072" y="3474102"/>
            <a:ext cx="3726864" cy="902210"/>
            <a:chOff x="0" y="0"/>
            <a:chExt cx="981561" cy="237619"/>
          </a:xfrm>
        </p:grpSpPr>
        <p:sp>
          <p:nvSpPr>
            <p:cNvPr id="30" name="Freeform 30"/>
            <p:cNvSpPr/>
            <p:nvPr/>
          </p:nvSpPr>
          <p:spPr>
            <a:xfrm>
              <a:off x="0" y="0"/>
              <a:ext cx="981561" cy="237619"/>
            </a:xfrm>
            <a:custGeom>
              <a:avLst/>
              <a:gdLst/>
              <a:ahLst/>
              <a:cxnLst/>
              <a:rect l="l" t="t" r="r" b="b"/>
              <a:pathLst>
                <a:path w="981561" h="237619">
                  <a:moveTo>
                    <a:pt x="29083" y="0"/>
                  </a:moveTo>
                  <a:lnTo>
                    <a:pt x="952478" y="0"/>
                  </a:lnTo>
                  <a:cubicBezTo>
                    <a:pt x="968540" y="0"/>
                    <a:pt x="981561" y="13021"/>
                    <a:pt x="981561" y="29083"/>
                  </a:cubicBezTo>
                  <a:lnTo>
                    <a:pt x="981561" y="208536"/>
                  </a:lnTo>
                  <a:cubicBezTo>
                    <a:pt x="981561" y="216250"/>
                    <a:pt x="978497" y="223647"/>
                    <a:pt x="973043" y="229101"/>
                  </a:cubicBezTo>
                  <a:cubicBezTo>
                    <a:pt x="967589" y="234555"/>
                    <a:pt x="960191" y="237619"/>
                    <a:pt x="952478" y="237619"/>
                  </a:cubicBezTo>
                  <a:lnTo>
                    <a:pt x="29083" y="237619"/>
                  </a:lnTo>
                  <a:cubicBezTo>
                    <a:pt x="21369" y="237619"/>
                    <a:pt x="13972" y="234555"/>
                    <a:pt x="8518" y="229101"/>
                  </a:cubicBezTo>
                  <a:cubicBezTo>
                    <a:pt x="3064" y="223647"/>
                    <a:pt x="0" y="216250"/>
                    <a:pt x="0" y="208536"/>
                  </a:cubicBezTo>
                  <a:lnTo>
                    <a:pt x="0" y="29083"/>
                  </a:lnTo>
                  <a:cubicBezTo>
                    <a:pt x="0" y="21369"/>
                    <a:pt x="3064" y="13972"/>
                    <a:pt x="8518" y="8518"/>
                  </a:cubicBezTo>
                  <a:cubicBezTo>
                    <a:pt x="13972" y="3064"/>
                    <a:pt x="21369" y="0"/>
                    <a:pt x="29083" y="0"/>
                  </a:cubicBezTo>
                  <a:close/>
                </a:path>
              </a:pathLst>
            </a:custGeom>
            <a:solidFill>
              <a:srgbClr val="C6E19F"/>
            </a:solidFill>
          </p:spPr>
          <p:txBody>
            <a:bodyPr/>
            <a:lstStyle/>
            <a:p>
              <a:endParaRPr lang="en-GB"/>
            </a:p>
          </p:txBody>
        </p:sp>
        <p:sp>
          <p:nvSpPr>
            <p:cNvPr id="31" name="TextBox 31"/>
            <p:cNvSpPr txBox="1"/>
            <p:nvPr/>
          </p:nvSpPr>
          <p:spPr>
            <a:xfrm>
              <a:off x="0" y="-38100"/>
              <a:ext cx="981561" cy="275719"/>
            </a:xfrm>
            <a:prstGeom prst="rect">
              <a:avLst/>
            </a:prstGeom>
          </p:spPr>
          <p:txBody>
            <a:bodyPr lIns="50800" tIns="50800" rIns="50800" bIns="50800" rtlCol="0" anchor="ctr"/>
            <a:lstStyle/>
            <a:p>
              <a:pPr algn="ctr">
                <a:lnSpc>
                  <a:spcPts val="2659"/>
                </a:lnSpc>
                <a:spcBef>
                  <a:spcPct val="0"/>
                </a:spcBef>
              </a:pPr>
              <a:endParaRPr/>
            </a:p>
          </p:txBody>
        </p:sp>
      </p:grpSp>
      <p:sp>
        <p:nvSpPr>
          <p:cNvPr id="32" name="Freeform 32"/>
          <p:cNvSpPr/>
          <p:nvPr/>
        </p:nvSpPr>
        <p:spPr>
          <a:xfrm flipH="1">
            <a:off x="637992" y="179371"/>
            <a:ext cx="1367871" cy="1139064"/>
          </a:xfrm>
          <a:custGeom>
            <a:avLst/>
            <a:gdLst/>
            <a:ahLst/>
            <a:cxnLst/>
            <a:rect l="l" t="t" r="r" b="b"/>
            <a:pathLst>
              <a:path w="1367871" h="1139064">
                <a:moveTo>
                  <a:pt x="1367871" y="0"/>
                </a:moveTo>
                <a:lnTo>
                  <a:pt x="0" y="0"/>
                </a:lnTo>
                <a:lnTo>
                  <a:pt x="0" y="1139064"/>
                </a:lnTo>
                <a:lnTo>
                  <a:pt x="1367871" y="1139064"/>
                </a:lnTo>
                <a:lnTo>
                  <a:pt x="136787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3" name="Freeform 33"/>
          <p:cNvSpPr/>
          <p:nvPr/>
        </p:nvSpPr>
        <p:spPr>
          <a:xfrm rot="-3712883" flipH="1">
            <a:off x="154580" y="6418656"/>
            <a:ext cx="1367871" cy="1139064"/>
          </a:xfrm>
          <a:custGeom>
            <a:avLst/>
            <a:gdLst/>
            <a:ahLst/>
            <a:cxnLst/>
            <a:rect l="l" t="t" r="r" b="b"/>
            <a:pathLst>
              <a:path w="1367871" h="1139064">
                <a:moveTo>
                  <a:pt x="1367872" y="0"/>
                </a:moveTo>
                <a:lnTo>
                  <a:pt x="0" y="0"/>
                </a:lnTo>
                <a:lnTo>
                  <a:pt x="0" y="1139064"/>
                </a:lnTo>
                <a:lnTo>
                  <a:pt x="1367872" y="1139064"/>
                </a:lnTo>
                <a:lnTo>
                  <a:pt x="136787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4" name="Freeform 34"/>
          <p:cNvSpPr/>
          <p:nvPr/>
        </p:nvSpPr>
        <p:spPr>
          <a:xfrm rot="-3712883">
            <a:off x="16879331" y="3138697"/>
            <a:ext cx="1367871" cy="1139064"/>
          </a:xfrm>
          <a:custGeom>
            <a:avLst/>
            <a:gdLst/>
            <a:ahLst/>
            <a:cxnLst/>
            <a:rect l="l" t="t" r="r" b="b"/>
            <a:pathLst>
              <a:path w="1367871" h="1139064">
                <a:moveTo>
                  <a:pt x="0" y="0"/>
                </a:moveTo>
                <a:lnTo>
                  <a:pt x="1367872" y="0"/>
                </a:lnTo>
                <a:lnTo>
                  <a:pt x="1367872" y="1139064"/>
                </a:lnTo>
                <a:lnTo>
                  <a:pt x="0" y="1139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5" name="Freeform 35"/>
          <p:cNvSpPr/>
          <p:nvPr/>
        </p:nvSpPr>
        <p:spPr>
          <a:xfrm>
            <a:off x="10119466" y="5069091"/>
            <a:ext cx="1352036" cy="616866"/>
          </a:xfrm>
          <a:custGeom>
            <a:avLst/>
            <a:gdLst/>
            <a:ahLst/>
            <a:cxnLst/>
            <a:rect l="l" t="t" r="r" b="b"/>
            <a:pathLst>
              <a:path w="1352036" h="616866">
                <a:moveTo>
                  <a:pt x="0" y="0"/>
                </a:moveTo>
                <a:lnTo>
                  <a:pt x="1352036" y="0"/>
                </a:lnTo>
                <a:lnTo>
                  <a:pt x="1352036" y="616867"/>
                </a:lnTo>
                <a:lnTo>
                  <a:pt x="0" y="6168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36" name="Freeform 36"/>
          <p:cNvSpPr/>
          <p:nvPr/>
        </p:nvSpPr>
        <p:spPr>
          <a:xfrm rot="7655122" flipH="1">
            <a:off x="8352293" y="2317844"/>
            <a:ext cx="1352036" cy="616866"/>
          </a:xfrm>
          <a:custGeom>
            <a:avLst/>
            <a:gdLst/>
            <a:ahLst/>
            <a:cxnLst/>
            <a:rect l="l" t="t" r="r" b="b"/>
            <a:pathLst>
              <a:path w="1352036" h="616866">
                <a:moveTo>
                  <a:pt x="1352036" y="0"/>
                </a:moveTo>
                <a:lnTo>
                  <a:pt x="0" y="0"/>
                </a:lnTo>
                <a:lnTo>
                  <a:pt x="0" y="616867"/>
                </a:lnTo>
                <a:lnTo>
                  <a:pt x="1352036" y="616867"/>
                </a:lnTo>
                <a:lnTo>
                  <a:pt x="13520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37" name="Freeform 37"/>
          <p:cNvSpPr/>
          <p:nvPr/>
        </p:nvSpPr>
        <p:spPr>
          <a:xfrm>
            <a:off x="10316806" y="2503040"/>
            <a:ext cx="1434155" cy="1048237"/>
          </a:xfrm>
          <a:custGeom>
            <a:avLst/>
            <a:gdLst/>
            <a:ahLst/>
            <a:cxnLst/>
            <a:rect l="l" t="t" r="r" b="b"/>
            <a:pathLst>
              <a:path w="1434155" h="1048237">
                <a:moveTo>
                  <a:pt x="0" y="0"/>
                </a:moveTo>
                <a:lnTo>
                  <a:pt x="1434155" y="0"/>
                </a:lnTo>
                <a:lnTo>
                  <a:pt x="1434155" y="1048237"/>
                </a:lnTo>
                <a:lnTo>
                  <a:pt x="0" y="104823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38" name="Freeform 38"/>
          <p:cNvSpPr/>
          <p:nvPr/>
        </p:nvSpPr>
        <p:spPr>
          <a:xfrm flipV="1">
            <a:off x="10927152" y="6311324"/>
            <a:ext cx="1434155" cy="1048237"/>
          </a:xfrm>
          <a:custGeom>
            <a:avLst/>
            <a:gdLst/>
            <a:ahLst/>
            <a:cxnLst/>
            <a:rect l="l" t="t" r="r" b="b"/>
            <a:pathLst>
              <a:path w="1434155" h="1048237">
                <a:moveTo>
                  <a:pt x="0" y="1048237"/>
                </a:moveTo>
                <a:lnTo>
                  <a:pt x="1434155" y="1048237"/>
                </a:lnTo>
                <a:lnTo>
                  <a:pt x="1434155" y="0"/>
                </a:lnTo>
                <a:lnTo>
                  <a:pt x="0" y="0"/>
                </a:lnTo>
                <a:lnTo>
                  <a:pt x="0" y="1048237"/>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39" name="Freeform 39"/>
          <p:cNvSpPr/>
          <p:nvPr/>
        </p:nvSpPr>
        <p:spPr>
          <a:xfrm flipH="1">
            <a:off x="6086164" y="2388724"/>
            <a:ext cx="1434155" cy="1048237"/>
          </a:xfrm>
          <a:custGeom>
            <a:avLst/>
            <a:gdLst/>
            <a:ahLst/>
            <a:cxnLst/>
            <a:rect l="l" t="t" r="r" b="b"/>
            <a:pathLst>
              <a:path w="1434155" h="1048237">
                <a:moveTo>
                  <a:pt x="1434155" y="0"/>
                </a:moveTo>
                <a:lnTo>
                  <a:pt x="0" y="0"/>
                </a:lnTo>
                <a:lnTo>
                  <a:pt x="0" y="1048237"/>
                </a:lnTo>
                <a:lnTo>
                  <a:pt x="1434155" y="1048237"/>
                </a:lnTo>
                <a:lnTo>
                  <a:pt x="1434155"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40" name="Freeform 40"/>
          <p:cNvSpPr/>
          <p:nvPr/>
        </p:nvSpPr>
        <p:spPr>
          <a:xfrm flipH="1" flipV="1">
            <a:off x="5415278" y="6399769"/>
            <a:ext cx="1434155" cy="1048237"/>
          </a:xfrm>
          <a:custGeom>
            <a:avLst/>
            <a:gdLst/>
            <a:ahLst/>
            <a:cxnLst/>
            <a:rect l="l" t="t" r="r" b="b"/>
            <a:pathLst>
              <a:path w="1434155" h="1048237">
                <a:moveTo>
                  <a:pt x="1434155" y="1048237"/>
                </a:moveTo>
                <a:lnTo>
                  <a:pt x="0" y="1048237"/>
                </a:lnTo>
                <a:lnTo>
                  <a:pt x="0" y="0"/>
                </a:lnTo>
                <a:lnTo>
                  <a:pt x="1434155" y="0"/>
                </a:lnTo>
                <a:lnTo>
                  <a:pt x="1434155" y="1048237"/>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41" name="Freeform 41"/>
          <p:cNvSpPr/>
          <p:nvPr/>
        </p:nvSpPr>
        <p:spPr>
          <a:xfrm>
            <a:off x="10178484" y="3236861"/>
            <a:ext cx="1746466" cy="1663906"/>
          </a:xfrm>
          <a:custGeom>
            <a:avLst/>
            <a:gdLst/>
            <a:ahLst/>
            <a:cxnLst/>
            <a:rect l="l" t="t" r="r" b="b"/>
            <a:pathLst>
              <a:path w="1746466" h="1663906">
                <a:moveTo>
                  <a:pt x="0" y="0"/>
                </a:moveTo>
                <a:lnTo>
                  <a:pt x="1746466" y="0"/>
                </a:lnTo>
                <a:lnTo>
                  <a:pt x="1746466" y="1663906"/>
                </a:lnTo>
                <a:lnTo>
                  <a:pt x="0" y="166390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42" name="TextBox 42"/>
          <p:cNvSpPr txBox="1"/>
          <p:nvPr/>
        </p:nvSpPr>
        <p:spPr>
          <a:xfrm>
            <a:off x="14394881" y="3641902"/>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SCIENCE</a:t>
            </a:r>
          </a:p>
        </p:txBody>
      </p:sp>
      <p:sp>
        <p:nvSpPr>
          <p:cNvPr id="43" name="TextBox 43"/>
          <p:cNvSpPr txBox="1"/>
          <p:nvPr/>
        </p:nvSpPr>
        <p:spPr>
          <a:xfrm>
            <a:off x="14570758" y="458266"/>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ENGLISH</a:t>
            </a:r>
          </a:p>
        </p:txBody>
      </p:sp>
      <p:sp>
        <p:nvSpPr>
          <p:cNvPr id="44" name="TextBox 44"/>
          <p:cNvSpPr txBox="1"/>
          <p:nvPr/>
        </p:nvSpPr>
        <p:spPr>
          <a:xfrm>
            <a:off x="1493780" y="7020000"/>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HISTORY</a:t>
            </a:r>
          </a:p>
        </p:txBody>
      </p:sp>
      <p:sp>
        <p:nvSpPr>
          <p:cNvPr id="45" name="TextBox 45"/>
          <p:cNvSpPr txBox="1"/>
          <p:nvPr/>
        </p:nvSpPr>
        <p:spPr>
          <a:xfrm>
            <a:off x="1649615" y="3752551"/>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MATHS</a:t>
            </a:r>
          </a:p>
        </p:txBody>
      </p:sp>
      <p:sp>
        <p:nvSpPr>
          <p:cNvPr id="46" name="TextBox 46"/>
          <p:cNvSpPr txBox="1"/>
          <p:nvPr/>
        </p:nvSpPr>
        <p:spPr>
          <a:xfrm>
            <a:off x="1321928" y="616066"/>
            <a:ext cx="3449385" cy="443871"/>
          </a:xfrm>
          <a:prstGeom prst="rect">
            <a:avLst/>
          </a:prstGeom>
        </p:spPr>
        <p:txBody>
          <a:bodyPr lIns="0" tIns="0" rIns="0" bIns="0" rtlCol="0" anchor="t">
            <a:spAutoFit/>
          </a:bodyPr>
          <a:lstStyle/>
          <a:p>
            <a:pPr algn="ctr">
              <a:lnSpc>
                <a:spcPts val="2940"/>
              </a:lnSpc>
            </a:pPr>
            <a:r>
              <a:rPr lang="en-US" sz="2800">
                <a:solidFill>
                  <a:srgbClr val="000000"/>
                </a:solidFill>
                <a:latin typeface="Handyman"/>
                <a:ea typeface="Handyman"/>
                <a:cs typeface="Handyman"/>
                <a:sym typeface="Handyman"/>
              </a:rPr>
              <a:t>RE</a:t>
            </a:r>
          </a:p>
        </p:txBody>
      </p:sp>
      <p:sp>
        <p:nvSpPr>
          <p:cNvPr id="47" name="TextBox 47"/>
          <p:cNvSpPr txBox="1"/>
          <p:nvPr/>
        </p:nvSpPr>
        <p:spPr>
          <a:xfrm>
            <a:off x="6342104" y="4334004"/>
            <a:ext cx="3836380" cy="2080565"/>
          </a:xfrm>
          <a:prstGeom prst="rect">
            <a:avLst/>
          </a:prstGeom>
        </p:spPr>
        <p:txBody>
          <a:bodyPr lIns="0" tIns="0" rIns="0" bIns="0" rtlCol="0" anchor="t">
            <a:spAutoFit/>
          </a:bodyPr>
          <a:lstStyle/>
          <a:p>
            <a:pPr algn="ctr">
              <a:lnSpc>
                <a:spcPts val="3901"/>
              </a:lnSpc>
            </a:pPr>
            <a:r>
              <a:rPr lang="en-US" sz="3715" b="1">
                <a:solidFill>
                  <a:srgbClr val="FFFFFF"/>
                </a:solidFill>
                <a:latin typeface="Gill Sans Bold"/>
                <a:ea typeface="Gill Sans Bold"/>
                <a:cs typeface="Gill Sans Bold"/>
                <a:sym typeface="Gill Sans Bold"/>
              </a:rPr>
              <a:t>BURRATOR</a:t>
            </a:r>
          </a:p>
          <a:p>
            <a:pPr algn="ctr">
              <a:lnSpc>
                <a:spcPts val="3901"/>
              </a:lnSpc>
            </a:pPr>
            <a:r>
              <a:rPr lang="en-US" sz="3715" b="1">
                <a:solidFill>
                  <a:srgbClr val="FFFFFF"/>
                </a:solidFill>
                <a:latin typeface="Gill Sans Bold"/>
                <a:ea typeface="Gill Sans Bold"/>
                <a:cs typeface="Gill Sans Bold"/>
                <a:sym typeface="Gill Sans Bold"/>
              </a:rPr>
              <a:t>AUTUMN</a:t>
            </a:r>
          </a:p>
          <a:p>
            <a:pPr algn="ctr">
              <a:lnSpc>
                <a:spcPts val="3901"/>
              </a:lnSpc>
            </a:pPr>
            <a:endParaRPr lang="en-US" sz="3715" b="1">
              <a:solidFill>
                <a:srgbClr val="FFFFFF"/>
              </a:solidFill>
              <a:latin typeface="Gill Sans Bold"/>
              <a:ea typeface="Gill Sans Bold"/>
              <a:cs typeface="Gill Sans Bold"/>
              <a:sym typeface="Gill Sans Bold"/>
            </a:endParaRPr>
          </a:p>
          <a:p>
            <a:pPr algn="ctr">
              <a:lnSpc>
                <a:spcPts val="3901"/>
              </a:lnSpc>
            </a:pPr>
            <a:endParaRPr lang="en-US" sz="3715" b="1">
              <a:solidFill>
                <a:srgbClr val="FFFFFF"/>
              </a:solidFill>
              <a:latin typeface="Gill Sans Bold"/>
              <a:ea typeface="Gill Sans Bold"/>
              <a:cs typeface="Gill Sans Bold"/>
              <a:sym typeface="Gill Sans Bold"/>
            </a:endParaRPr>
          </a:p>
        </p:txBody>
      </p:sp>
      <p:sp>
        <p:nvSpPr>
          <p:cNvPr id="48" name="TextBox 48"/>
          <p:cNvSpPr txBox="1"/>
          <p:nvPr/>
        </p:nvSpPr>
        <p:spPr>
          <a:xfrm>
            <a:off x="369926" y="1441748"/>
            <a:ext cx="4451595" cy="1795113"/>
          </a:xfrm>
          <a:prstGeom prst="rect">
            <a:avLst/>
          </a:prstGeom>
        </p:spPr>
        <p:txBody>
          <a:bodyPr lIns="0" tIns="0" rIns="0" bIns="0" rtlCol="0" anchor="t">
            <a:spAutoFit/>
          </a:bodyPr>
          <a:lstStyle/>
          <a:p>
            <a:pPr algn="ctr">
              <a:lnSpc>
                <a:spcPts val="2050"/>
              </a:lnSpc>
            </a:pPr>
            <a:r>
              <a:rPr lang="en-US" sz="1737">
                <a:solidFill>
                  <a:srgbClr val="000000"/>
                </a:solidFill>
                <a:latin typeface="Nunito"/>
                <a:ea typeface="Nunito"/>
                <a:cs typeface="Nunito"/>
                <a:sym typeface="Nunito"/>
              </a:rPr>
              <a:t>Our Creation and Covenant unit focusses on the significance of the Old Testament as part of the Christian understanding of the revelation of Jesus. We will learn about Moses the lawgiver who leads his people out of slavery and David, the great king who is a shepherd to his people. </a:t>
            </a:r>
          </a:p>
        </p:txBody>
      </p:sp>
      <p:sp>
        <p:nvSpPr>
          <p:cNvPr id="49" name="TextBox 49"/>
          <p:cNvSpPr txBox="1"/>
          <p:nvPr/>
        </p:nvSpPr>
        <p:spPr>
          <a:xfrm>
            <a:off x="644700" y="4451393"/>
            <a:ext cx="4950136" cy="2052288"/>
          </a:xfrm>
          <a:prstGeom prst="rect">
            <a:avLst/>
          </a:prstGeom>
        </p:spPr>
        <p:txBody>
          <a:bodyPr lIns="0" tIns="0" rIns="0" bIns="0" rtlCol="0" anchor="t">
            <a:spAutoFit/>
          </a:bodyPr>
          <a:lstStyle/>
          <a:p>
            <a:pPr algn="ctr">
              <a:lnSpc>
                <a:spcPts val="2050"/>
              </a:lnSpc>
            </a:pPr>
            <a:r>
              <a:rPr lang="en-US" sz="1737">
                <a:solidFill>
                  <a:srgbClr val="000000"/>
                </a:solidFill>
                <a:latin typeface="Nunito"/>
                <a:ea typeface="Nunito"/>
                <a:cs typeface="Nunito"/>
                <a:sym typeface="Nunito"/>
              </a:rPr>
              <a:t>As mathematicians both Year 5 and Year 6 will focus heavily on fluency and being effective and efficient mathmaticians. We will start with looking at the number system, counting, Roman numerals and place value. We will continue using a mastery approach of learning the concrete, pictorial, abstract to further embed maths skills and knowledge. </a:t>
            </a:r>
          </a:p>
        </p:txBody>
      </p:sp>
      <p:sp>
        <p:nvSpPr>
          <p:cNvPr id="50" name="Freeform 50"/>
          <p:cNvSpPr/>
          <p:nvPr/>
        </p:nvSpPr>
        <p:spPr>
          <a:xfrm rot="-3712883">
            <a:off x="11804872" y="2474486"/>
            <a:ext cx="1367871" cy="1139064"/>
          </a:xfrm>
          <a:custGeom>
            <a:avLst/>
            <a:gdLst/>
            <a:ahLst/>
            <a:cxnLst/>
            <a:rect l="l" t="t" r="r" b="b"/>
            <a:pathLst>
              <a:path w="1367871" h="1139064">
                <a:moveTo>
                  <a:pt x="0" y="0"/>
                </a:moveTo>
                <a:lnTo>
                  <a:pt x="1367872" y="0"/>
                </a:lnTo>
                <a:lnTo>
                  <a:pt x="1367872" y="1139064"/>
                </a:lnTo>
                <a:lnTo>
                  <a:pt x="0" y="1139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1" name="TextBox 51"/>
          <p:cNvSpPr txBox="1"/>
          <p:nvPr/>
        </p:nvSpPr>
        <p:spPr>
          <a:xfrm>
            <a:off x="13458171" y="1274366"/>
            <a:ext cx="4441666" cy="1795113"/>
          </a:xfrm>
          <a:prstGeom prst="rect">
            <a:avLst/>
          </a:prstGeom>
        </p:spPr>
        <p:txBody>
          <a:bodyPr lIns="0" tIns="0" rIns="0" bIns="0" rtlCol="0" anchor="t">
            <a:spAutoFit/>
          </a:bodyPr>
          <a:lstStyle/>
          <a:p>
            <a:pPr algn="ctr">
              <a:lnSpc>
                <a:spcPts val="2050"/>
              </a:lnSpc>
            </a:pPr>
            <a:r>
              <a:rPr lang="en-US" sz="1737">
                <a:solidFill>
                  <a:srgbClr val="000000"/>
                </a:solidFill>
                <a:latin typeface="Nunito"/>
                <a:ea typeface="Nunito"/>
                <a:cs typeface="Nunito"/>
                <a:sym typeface="Nunito"/>
              </a:rPr>
              <a:t>As readers and writers we will using books on the related theme of World War 2. There will be a heavy focus on sentence construction and grammar to start the year using a new Grammarsaurus programme. There will also be daily handwriting and spelling practice. </a:t>
            </a:r>
          </a:p>
        </p:txBody>
      </p:sp>
      <p:sp>
        <p:nvSpPr>
          <p:cNvPr id="52" name="TextBox 52"/>
          <p:cNvSpPr txBox="1"/>
          <p:nvPr/>
        </p:nvSpPr>
        <p:spPr>
          <a:xfrm>
            <a:off x="12914842" y="4396474"/>
            <a:ext cx="4894225" cy="2052332"/>
          </a:xfrm>
          <a:prstGeom prst="rect">
            <a:avLst/>
          </a:prstGeom>
        </p:spPr>
        <p:txBody>
          <a:bodyPr lIns="0" tIns="0" rIns="0" bIns="0" rtlCol="0" anchor="t">
            <a:spAutoFit/>
          </a:bodyPr>
          <a:lstStyle/>
          <a:p>
            <a:pPr algn="ctr">
              <a:lnSpc>
                <a:spcPts val="2070"/>
              </a:lnSpc>
            </a:pPr>
            <a:r>
              <a:rPr lang="en-US" sz="1754">
                <a:solidFill>
                  <a:srgbClr val="000000"/>
                </a:solidFill>
                <a:latin typeface="Nunito"/>
                <a:ea typeface="Nunito"/>
                <a:cs typeface="Nunito"/>
                <a:sym typeface="Nunito"/>
              </a:rPr>
              <a:t>As scientists we will learn about forces including pushes, pulls, gravity and friction. We will be carrying out investigations on air resistance and friction. We will also be learning about electricity including circuits and circuit symbols, producing electricity and electrical safety. There will be plenty of opportunity for hands-on investigating. </a:t>
            </a:r>
          </a:p>
        </p:txBody>
      </p:sp>
      <p:sp>
        <p:nvSpPr>
          <p:cNvPr id="53" name="TextBox 53"/>
          <p:cNvSpPr txBox="1"/>
          <p:nvPr/>
        </p:nvSpPr>
        <p:spPr>
          <a:xfrm>
            <a:off x="13826719" y="7877575"/>
            <a:ext cx="4461281" cy="1807892"/>
          </a:xfrm>
          <a:prstGeom prst="rect">
            <a:avLst/>
          </a:prstGeom>
        </p:spPr>
        <p:txBody>
          <a:bodyPr lIns="0" tIns="0" rIns="0" bIns="0" rtlCol="0" anchor="t">
            <a:spAutoFit/>
          </a:bodyPr>
          <a:lstStyle/>
          <a:p>
            <a:pPr algn="ctr">
              <a:lnSpc>
                <a:spcPts val="2072"/>
              </a:lnSpc>
            </a:pPr>
            <a:r>
              <a:rPr lang="en-US" sz="1755">
                <a:solidFill>
                  <a:srgbClr val="000000"/>
                </a:solidFill>
                <a:latin typeface="Nunito"/>
                <a:ea typeface="Nunito"/>
                <a:cs typeface="Nunito"/>
                <a:sym typeface="Nunito"/>
              </a:rPr>
              <a:t>As designers we will be designing and making bags using our sewing skills. We will practise some stitches to join fabric and learn how to apply applique and join materials. In art we will be exploring drawing and transferring our ideas to 3D modelling. </a:t>
            </a:r>
          </a:p>
        </p:txBody>
      </p:sp>
      <p:sp>
        <p:nvSpPr>
          <p:cNvPr id="54" name="TextBox 54"/>
          <p:cNvSpPr txBox="1"/>
          <p:nvPr/>
        </p:nvSpPr>
        <p:spPr>
          <a:xfrm>
            <a:off x="315719" y="7722845"/>
            <a:ext cx="5222466" cy="2052288"/>
          </a:xfrm>
          <a:prstGeom prst="rect">
            <a:avLst/>
          </a:prstGeom>
        </p:spPr>
        <p:txBody>
          <a:bodyPr lIns="0" tIns="0" rIns="0" bIns="0" rtlCol="0" anchor="t">
            <a:spAutoFit/>
          </a:bodyPr>
          <a:lstStyle/>
          <a:p>
            <a:pPr algn="ctr">
              <a:lnSpc>
                <a:spcPts val="2050"/>
              </a:lnSpc>
            </a:pPr>
            <a:r>
              <a:rPr lang="en-US" sz="1737">
                <a:solidFill>
                  <a:srgbClr val="000000"/>
                </a:solidFill>
                <a:latin typeface="Nunito"/>
                <a:ea typeface="Nunito"/>
                <a:cs typeface="Nunito"/>
                <a:sym typeface="Nunito"/>
              </a:rPr>
              <a:t>As historians we will consider the history of leisure and entertainment. We will look at how holidays have changed over the year, access to sport, the history of cinema and TV and how games, gaming and technology has changed to what it is today. We will also look at music and trends over the last century, If anyone has anything from their own childhood to share, please come and see me!</a:t>
            </a:r>
          </a:p>
        </p:txBody>
      </p:sp>
      <p:sp>
        <p:nvSpPr>
          <p:cNvPr id="55" name="Freeform 55"/>
          <p:cNvSpPr/>
          <p:nvPr/>
        </p:nvSpPr>
        <p:spPr>
          <a:xfrm>
            <a:off x="5788652" y="7941533"/>
            <a:ext cx="4528154" cy="2042815"/>
          </a:xfrm>
          <a:custGeom>
            <a:avLst/>
            <a:gdLst/>
            <a:ahLst/>
            <a:cxnLst/>
            <a:rect l="l" t="t" r="r" b="b"/>
            <a:pathLst>
              <a:path w="4528154" h="2042815">
                <a:moveTo>
                  <a:pt x="0" y="0"/>
                </a:moveTo>
                <a:lnTo>
                  <a:pt x="4528154" y="0"/>
                </a:lnTo>
                <a:lnTo>
                  <a:pt x="4528154" y="2042815"/>
                </a:lnTo>
                <a:lnTo>
                  <a:pt x="0" y="20428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56" name="Group 56"/>
          <p:cNvGrpSpPr/>
          <p:nvPr/>
        </p:nvGrpSpPr>
        <p:grpSpPr>
          <a:xfrm>
            <a:off x="6564956" y="7266412"/>
            <a:ext cx="3068304" cy="788183"/>
            <a:chOff x="0" y="0"/>
            <a:chExt cx="808113" cy="207587"/>
          </a:xfrm>
        </p:grpSpPr>
        <p:sp>
          <p:nvSpPr>
            <p:cNvPr id="57" name="Freeform 57"/>
            <p:cNvSpPr/>
            <p:nvPr/>
          </p:nvSpPr>
          <p:spPr>
            <a:xfrm>
              <a:off x="0" y="0"/>
              <a:ext cx="808113" cy="207587"/>
            </a:xfrm>
            <a:custGeom>
              <a:avLst/>
              <a:gdLst/>
              <a:ahLst/>
              <a:cxnLst/>
              <a:rect l="l" t="t" r="r" b="b"/>
              <a:pathLst>
                <a:path w="808113" h="207587">
                  <a:moveTo>
                    <a:pt x="35325" y="0"/>
                  </a:moveTo>
                  <a:lnTo>
                    <a:pt x="772788" y="0"/>
                  </a:lnTo>
                  <a:cubicBezTo>
                    <a:pt x="792297" y="0"/>
                    <a:pt x="808113" y="15815"/>
                    <a:pt x="808113" y="35325"/>
                  </a:cubicBezTo>
                  <a:lnTo>
                    <a:pt x="808113" y="172263"/>
                  </a:lnTo>
                  <a:cubicBezTo>
                    <a:pt x="808113" y="191772"/>
                    <a:pt x="792297" y="207587"/>
                    <a:pt x="772788" y="207587"/>
                  </a:cubicBezTo>
                  <a:lnTo>
                    <a:pt x="35325" y="207587"/>
                  </a:lnTo>
                  <a:cubicBezTo>
                    <a:pt x="15815" y="207587"/>
                    <a:pt x="0" y="191772"/>
                    <a:pt x="0" y="172263"/>
                  </a:cubicBezTo>
                  <a:lnTo>
                    <a:pt x="0" y="35325"/>
                  </a:lnTo>
                  <a:cubicBezTo>
                    <a:pt x="0" y="15815"/>
                    <a:pt x="15815" y="0"/>
                    <a:pt x="35325" y="0"/>
                  </a:cubicBezTo>
                  <a:close/>
                </a:path>
              </a:pathLst>
            </a:custGeom>
            <a:solidFill>
              <a:srgbClr val="F8C5B5"/>
            </a:solidFill>
          </p:spPr>
          <p:txBody>
            <a:bodyPr/>
            <a:lstStyle/>
            <a:p>
              <a:endParaRPr lang="en-GB"/>
            </a:p>
          </p:txBody>
        </p:sp>
        <p:sp>
          <p:nvSpPr>
            <p:cNvPr id="58" name="TextBox 58"/>
            <p:cNvSpPr txBox="1"/>
            <p:nvPr/>
          </p:nvSpPr>
          <p:spPr>
            <a:xfrm>
              <a:off x="0" y="-38100"/>
              <a:ext cx="808113" cy="245687"/>
            </a:xfrm>
            <a:prstGeom prst="rect">
              <a:avLst/>
            </a:prstGeom>
          </p:spPr>
          <p:txBody>
            <a:bodyPr lIns="50800" tIns="50800" rIns="50800" bIns="50800" rtlCol="0" anchor="ctr"/>
            <a:lstStyle/>
            <a:p>
              <a:pPr algn="ctr">
                <a:lnSpc>
                  <a:spcPts val="2659"/>
                </a:lnSpc>
                <a:spcBef>
                  <a:spcPct val="0"/>
                </a:spcBef>
              </a:pPr>
              <a:endParaRPr/>
            </a:p>
          </p:txBody>
        </p:sp>
      </p:grpSp>
      <p:sp>
        <p:nvSpPr>
          <p:cNvPr id="59" name="TextBox 59"/>
          <p:cNvSpPr txBox="1"/>
          <p:nvPr/>
        </p:nvSpPr>
        <p:spPr>
          <a:xfrm>
            <a:off x="6513155" y="7477284"/>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PSHE</a:t>
            </a:r>
          </a:p>
        </p:txBody>
      </p:sp>
      <p:sp>
        <p:nvSpPr>
          <p:cNvPr id="60" name="TextBox 60"/>
          <p:cNvSpPr txBox="1"/>
          <p:nvPr/>
        </p:nvSpPr>
        <p:spPr>
          <a:xfrm>
            <a:off x="15055656" y="7189349"/>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DT &amp; ART</a:t>
            </a:r>
          </a:p>
        </p:txBody>
      </p:sp>
      <p:sp>
        <p:nvSpPr>
          <p:cNvPr id="61" name="TextBox 61"/>
          <p:cNvSpPr txBox="1"/>
          <p:nvPr/>
        </p:nvSpPr>
        <p:spPr>
          <a:xfrm>
            <a:off x="5875229" y="8092695"/>
            <a:ext cx="4351375" cy="1795185"/>
          </a:xfrm>
          <a:prstGeom prst="rect">
            <a:avLst/>
          </a:prstGeom>
        </p:spPr>
        <p:txBody>
          <a:bodyPr lIns="0" tIns="0" rIns="0" bIns="0" rtlCol="0" anchor="t">
            <a:spAutoFit/>
          </a:bodyPr>
          <a:lstStyle/>
          <a:p>
            <a:pPr algn="ctr">
              <a:lnSpc>
                <a:spcPts val="2083"/>
              </a:lnSpc>
            </a:pPr>
            <a:r>
              <a:rPr lang="en-US" sz="1765">
                <a:solidFill>
                  <a:srgbClr val="000000"/>
                </a:solidFill>
                <a:latin typeface="Nunito"/>
                <a:ea typeface="Nunito"/>
                <a:cs typeface="Nunito"/>
                <a:sym typeface="Nunito"/>
              </a:rPr>
              <a:t>Created and Loved by God explores the individual. Rooted in the teaching that we are made in the image and likeness of God, it helps children to develop an understanding of the importance of valuing themselves as the basis for personal relationships.</a:t>
            </a:r>
          </a:p>
        </p:txBody>
      </p:sp>
      <p:sp>
        <p:nvSpPr>
          <p:cNvPr id="62" name="Freeform 62"/>
          <p:cNvSpPr/>
          <p:nvPr/>
        </p:nvSpPr>
        <p:spPr>
          <a:xfrm rot="-3712883">
            <a:off x="5250159" y="2972128"/>
            <a:ext cx="1367871" cy="1139064"/>
          </a:xfrm>
          <a:custGeom>
            <a:avLst/>
            <a:gdLst/>
            <a:ahLst/>
            <a:cxnLst/>
            <a:rect l="l" t="t" r="r" b="b"/>
            <a:pathLst>
              <a:path w="1367871" h="1139064">
                <a:moveTo>
                  <a:pt x="0" y="0"/>
                </a:moveTo>
                <a:lnTo>
                  <a:pt x="1367871" y="0"/>
                </a:lnTo>
                <a:lnTo>
                  <a:pt x="1367871" y="1139064"/>
                </a:lnTo>
                <a:lnTo>
                  <a:pt x="0" y="1139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3" name="Freeform 63"/>
          <p:cNvSpPr/>
          <p:nvPr/>
        </p:nvSpPr>
        <p:spPr>
          <a:xfrm>
            <a:off x="5359766" y="656342"/>
            <a:ext cx="3826249" cy="1726160"/>
          </a:xfrm>
          <a:custGeom>
            <a:avLst/>
            <a:gdLst/>
            <a:ahLst/>
            <a:cxnLst/>
            <a:rect l="l" t="t" r="r" b="b"/>
            <a:pathLst>
              <a:path w="3826249" h="1726160">
                <a:moveTo>
                  <a:pt x="0" y="0"/>
                </a:moveTo>
                <a:lnTo>
                  <a:pt x="3826250" y="0"/>
                </a:lnTo>
                <a:lnTo>
                  <a:pt x="3826250" y="1726160"/>
                </a:lnTo>
                <a:lnTo>
                  <a:pt x="0" y="172616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64" name="Freeform 64"/>
          <p:cNvSpPr/>
          <p:nvPr/>
        </p:nvSpPr>
        <p:spPr>
          <a:xfrm rot="-3712883" flipH="1">
            <a:off x="14678019" y="6354355"/>
            <a:ext cx="1367871" cy="1139064"/>
          </a:xfrm>
          <a:custGeom>
            <a:avLst/>
            <a:gdLst/>
            <a:ahLst/>
            <a:cxnLst/>
            <a:rect l="l" t="t" r="r" b="b"/>
            <a:pathLst>
              <a:path w="1367871" h="1139064">
                <a:moveTo>
                  <a:pt x="1367871" y="0"/>
                </a:moveTo>
                <a:lnTo>
                  <a:pt x="0" y="0"/>
                </a:lnTo>
                <a:lnTo>
                  <a:pt x="0" y="1139064"/>
                </a:lnTo>
                <a:lnTo>
                  <a:pt x="1367871" y="1139064"/>
                </a:lnTo>
                <a:lnTo>
                  <a:pt x="136787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65" name="Group 65"/>
          <p:cNvGrpSpPr/>
          <p:nvPr/>
        </p:nvGrpSpPr>
        <p:grpSpPr>
          <a:xfrm>
            <a:off x="5875229" y="71522"/>
            <a:ext cx="2888337" cy="818454"/>
            <a:chOff x="0" y="0"/>
            <a:chExt cx="760714" cy="215560"/>
          </a:xfrm>
        </p:grpSpPr>
        <p:sp>
          <p:nvSpPr>
            <p:cNvPr id="66" name="Freeform 66"/>
            <p:cNvSpPr/>
            <p:nvPr/>
          </p:nvSpPr>
          <p:spPr>
            <a:xfrm>
              <a:off x="0" y="0"/>
              <a:ext cx="760714" cy="215560"/>
            </a:xfrm>
            <a:custGeom>
              <a:avLst/>
              <a:gdLst/>
              <a:ahLst/>
              <a:cxnLst/>
              <a:rect l="l" t="t" r="r" b="b"/>
              <a:pathLst>
                <a:path w="760714" h="215560">
                  <a:moveTo>
                    <a:pt x="37526" y="0"/>
                  </a:moveTo>
                  <a:lnTo>
                    <a:pt x="723189" y="0"/>
                  </a:lnTo>
                  <a:cubicBezTo>
                    <a:pt x="733141" y="0"/>
                    <a:pt x="742686" y="3954"/>
                    <a:pt x="749723" y="10991"/>
                  </a:cubicBezTo>
                  <a:cubicBezTo>
                    <a:pt x="756761" y="18028"/>
                    <a:pt x="760714" y="27573"/>
                    <a:pt x="760714" y="37526"/>
                  </a:cubicBezTo>
                  <a:lnTo>
                    <a:pt x="760714" y="178034"/>
                  </a:lnTo>
                  <a:cubicBezTo>
                    <a:pt x="760714" y="198759"/>
                    <a:pt x="743913" y="215560"/>
                    <a:pt x="723189" y="215560"/>
                  </a:cubicBezTo>
                  <a:lnTo>
                    <a:pt x="37526" y="215560"/>
                  </a:lnTo>
                  <a:cubicBezTo>
                    <a:pt x="27573" y="215560"/>
                    <a:pt x="18028" y="211606"/>
                    <a:pt x="10991" y="204569"/>
                  </a:cubicBezTo>
                  <a:cubicBezTo>
                    <a:pt x="3954" y="197531"/>
                    <a:pt x="0" y="187987"/>
                    <a:pt x="0" y="178034"/>
                  </a:cubicBezTo>
                  <a:lnTo>
                    <a:pt x="0" y="37526"/>
                  </a:lnTo>
                  <a:cubicBezTo>
                    <a:pt x="0" y="16801"/>
                    <a:pt x="16801" y="0"/>
                    <a:pt x="37526" y="0"/>
                  </a:cubicBezTo>
                  <a:close/>
                </a:path>
              </a:pathLst>
            </a:custGeom>
            <a:solidFill>
              <a:srgbClr val="C3ECF4"/>
            </a:solidFill>
          </p:spPr>
          <p:txBody>
            <a:bodyPr/>
            <a:lstStyle/>
            <a:p>
              <a:endParaRPr lang="en-GB"/>
            </a:p>
          </p:txBody>
        </p:sp>
        <p:sp>
          <p:nvSpPr>
            <p:cNvPr id="67" name="TextBox 67"/>
            <p:cNvSpPr txBox="1"/>
            <p:nvPr/>
          </p:nvSpPr>
          <p:spPr>
            <a:xfrm>
              <a:off x="0" y="-38100"/>
              <a:ext cx="760714" cy="253660"/>
            </a:xfrm>
            <a:prstGeom prst="rect">
              <a:avLst/>
            </a:prstGeom>
          </p:spPr>
          <p:txBody>
            <a:bodyPr lIns="50800" tIns="50800" rIns="50800" bIns="50800" rtlCol="0" anchor="ctr"/>
            <a:lstStyle/>
            <a:p>
              <a:pPr algn="ctr">
                <a:lnSpc>
                  <a:spcPts val="2659"/>
                </a:lnSpc>
                <a:spcBef>
                  <a:spcPct val="0"/>
                </a:spcBef>
              </a:pPr>
              <a:endParaRPr/>
            </a:p>
          </p:txBody>
        </p:sp>
      </p:grpSp>
      <p:sp>
        <p:nvSpPr>
          <p:cNvPr id="68" name="Freeform 68"/>
          <p:cNvSpPr/>
          <p:nvPr/>
        </p:nvSpPr>
        <p:spPr>
          <a:xfrm>
            <a:off x="9336646" y="656342"/>
            <a:ext cx="3826249" cy="1726160"/>
          </a:xfrm>
          <a:custGeom>
            <a:avLst/>
            <a:gdLst/>
            <a:ahLst/>
            <a:cxnLst/>
            <a:rect l="l" t="t" r="r" b="b"/>
            <a:pathLst>
              <a:path w="3826249" h="1726160">
                <a:moveTo>
                  <a:pt x="0" y="0"/>
                </a:moveTo>
                <a:lnTo>
                  <a:pt x="3826250" y="0"/>
                </a:lnTo>
                <a:lnTo>
                  <a:pt x="3826250" y="1726160"/>
                </a:lnTo>
                <a:lnTo>
                  <a:pt x="0" y="172616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grpSp>
        <p:nvGrpSpPr>
          <p:cNvPr id="69" name="Group 69"/>
          <p:cNvGrpSpPr/>
          <p:nvPr/>
        </p:nvGrpSpPr>
        <p:grpSpPr>
          <a:xfrm>
            <a:off x="10425121" y="71522"/>
            <a:ext cx="2888337" cy="633156"/>
            <a:chOff x="0" y="0"/>
            <a:chExt cx="760714" cy="166757"/>
          </a:xfrm>
        </p:grpSpPr>
        <p:sp>
          <p:nvSpPr>
            <p:cNvPr id="70" name="Freeform 70"/>
            <p:cNvSpPr/>
            <p:nvPr/>
          </p:nvSpPr>
          <p:spPr>
            <a:xfrm>
              <a:off x="0" y="0"/>
              <a:ext cx="760714" cy="166757"/>
            </a:xfrm>
            <a:custGeom>
              <a:avLst/>
              <a:gdLst/>
              <a:ahLst/>
              <a:cxnLst/>
              <a:rect l="l" t="t" r="r" b="b"/>
              <a:pathLst>
                <a:path w="760714" h="166757">
                  <a:moveTo>
                    <a:pt x="37526" y="0"/>
                  </a:moveTo>
                  <a:lnTo>
                    <a:pt x="723189" y="0"/>
                  </a:lnTo>
                  <a:cubicBezTo>
                    <a:pt x="733141" y="0"/>
                    <a:pt x="742686" y="3954"/>
                    <a:pt x="749723" y="10991"/>
                  </a:cubicBezTo>
                  <a:cubicBezTo>
                    <a:pt x="756761" y="18028"/>
                    <a:pt x="760714" y="27573"/>
                    <a:pt x="760714" y="37526"/>
                  </a:cubicBezTo>
                  <a:lnTo>
                    <a:pt x="760714" y="129231"/>
                  </a:lnTo>
                  <a:cubicBezTo>
                    <a:pt x="760714" y="149956"/>
                    <a:pt x="743913" y="166757"/>
                    <a:pt x="723189" y="166757"/>
                  </a:cubicBezTo>
                  <a:lnTo>
                    <a:pt x="37526" y="166757"/>
                  </a:lnTo>
                  <a:cubicBezTo>
                    <a:pt x="16801" y="166757"/>
                    <a:pt x="0" y="149956"/>
                    <a:pt x="0" y="129231"/>
                  </a:cubicBezTo>
                  <a:lnTo>
                    <a:pt x="0" y="37526"/>
                  </a:lnTo>
                  <a:cubicBezTo>
                    <a:pt x="0" y="16801"/>
                    <a:pt x="16801" y="0"/>
                    <a:pt x="37526" y="0"/>
                  </a:cubicBezTo>
                  <a:close/>
                </a:path>
              </a:pathLst>
            </a:custGeom>
            <a:solidFill>
              <a:srgbClr val="C3ECF4"/>
            </a:solidFill>
          </p:spPr>
          <p:txBody>
            <a:bodyPr/>
            <a:lstStyle/>
            <a:p>
              <a:endParaRPr lang="en-GB"/>
            </a:p>
          </p:txBody>
        </p:sp>
        <p:sp>
          <p:nvSpPr>
            <p:cNvPr id="71" name="TextBox 71"/>
            <p:cNvSpPr txBox="1"/>
            <p:nvPr/>
          </p:nvSpPr>
          <p:spPr>
            <a:xfrm>
              <a:off x="0" y="-38100"/>
              <a:ext cx="760714" cy="204857"/>
            </a:xfrm>
            <a:prstGeom prst="rect">
              <a:avLst/>
            </a:prstGeom>
          </p:spPr>
          <p:txBody>
            <a:bodyPr lIns="50800" tIns="50800" rIns="50800" bIns="50800" rtlCol="0" anchor="ctr"/>
            <a:lstStyle/>
            <a:p>
              <a:pPr algn="ctr">
                <a:lnSpc>
                  <a:spcPts val="2659"/>
                </a:lnSpc>
                <a:spcBef>
                  <a:spcPct val="0"/>
                </a:spcBef>
              </a:pPr>
              <a:endParaRPr/>
            </a:p>
          </p:txBody>
        </p:sp>
      </p:grpSp>
      <p:sp>
        <p:nvSpPr>
          <p:cNvPr id="72" name="TextBox 72"/>
          <p:cNvSpPr txBox="1"/>
          <p:nvPr/>
        </p:nvSpPr>
        <p:spPr>
          <a:xfrm>
            <a:off x="10119466" y="234337"/>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PE</a:t>
            </a:r>
          </a:p>
        </p:txBody>
      </p:sp>
      <p:sp>
        <p:nvSpPr>
          <p:cNvPr id="73" name="TextBox 73"/>
          <p:cNvSpPr txBox="1"/>
          <p:nvPr/>
        </p:nvSpPr>
        <p:spPr>
          <a:xfrm>
            <a:off x="5538185" y="932039"/>
            <a:ext cx="3503187" cy="1537938"/>
          </a:xfrm>
          <a:prstGeom prst="rect">
            <a:avLst/>
          </a:prstGeom>
        </p:spPr>
        <p:txBody>
          <a:bodyPr lIns="0" tIns="0" rIns="0" bIns="0" rtlCol="0" anchor="t">
            <a:spAutoFit/>
          </a:bodyPr>
          <a:lstStyle/>
          <a:p>
            <a:pPr algn="ctr">
              <a:lnSpc>
                <a:spcPts val="2050"/>
              </a:lnSpc>
            </a:pPr>
            <a:r>
              <a:rPr lang="en-US" sz="1737">
                <a:solidFill>
                  <a:srgbClr val="000000"/>
                </a:solidFill>
                <a:latin typeface="Nunito"/>
                <a:ea typeface="Nunito"/>
                <a:cs typeface="Nunito"/>
                <a:sym typeface="Nunito"/>
              </a:rPr>
              <a:t>As musicians we will be thinking about melody and harmony in music. We will also look at music through the ages as part of our history topic. </a:t>
            </a:r>
          </a:p>
          <a:p>
            <a:pPr algn="ctr">
              <a:lnSpc>
                <a:spcPts val="2050"/>
              </a:lnSpc>
            </a:pPr>
            <a:endParaRPr lang="en-US" sz="1737">
              <a:solidFill>
                <a:srgbClr val="000000"/>
              </a:solidFill>
              <a:latin typeface="Nunito"/>
              <a:ea typeface="Nunito"/>
              <a:cs typeface="Nunito"/>
              <a:sym typeface="Nunito"/>
            </a:endParaRPr>
          </a:p>
        </p:txBody>
      </p:sp>
      <p:sp>
        <p:nvSpPr>
          <p:cNvPr id="74" name="TextBox 74"/>
          <p:cNvSpPr txBox="1"/>
          <p:nvPr/>
        </p:nvSpPr>
        <p:spPr>
          <a:xfrm>
            <a:off x="5686938" y="284654"/>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MUSIC</a:t>
            </a:r>
          </a:p>
        </p:txBody>
      </p:sp>
      <p:sp>
        <p:nvSpPr>
          <p:cNvPr id="75" name="TextBox 75"/>
          <p:cNvSpPr txBox="1"/>
          <p:nvPr/>
        </p:nvSpPr>
        <p:spPr>
          <a:xfrm>
            <a:off x="9402335" y="792130"/>
            <a:ext cx="3649204" cy="1823942"/>
          </a:xfrm>
          <a:prstGeom prst="rect">
            <a:avLst/>
          </a:prstGeom>
        </p:spPr>
        <p:txBody>
          <a:bodyPr lIns="0" tIns="0" rIns="0" bIns="0" rtlCol="0" anchor="t">
            <a:spAutoFit/>
          </a:bodyPr>
          <a:lstStyle/>
          <a:p>
            <a:pPr algn="ctr">
              <a:lnSpc>
                <a:spcPts val="2050"/>
              </a:lnSpc>
            </a:pPr>
            <a:r>
              <a:rPr lang="en-US" sz="1737">
                <a:solidFill>
                  <a:srgbClr val="000000"/>
                </a:solidFill>
                <a:latin typeface="Nunito"/>
                <a:ea typeface="Nunito"/>
                <a:cs typeface="Nunito"/>
                <a:sym typeface="Nunito"/>
              </a:rPr>
              <a:t>As athletes we will be learning orienteering and team skills as well as football skills and game-play. It is essential that children have the correct footwear for their PE lessons. </a:t>
            </a:r>
          </a:p>
          <a:p>
            <a:pPr algn="ctr">
              <a:lnSpc>
                <a:spcPts val="2286"/>
              </a:lnSpc>
            </a:pPr>
            <a:endParaRPr lang="en-US" sz="1737">
              <a:solidFill>
                <a:srgbClr val="000000"/>
              </a:solidFill>
              <a:latin typeface="Nunito"/>
              <a:ea typeface="Nunito"/>
              <a:cs typeface="Nunito"/>
              <a:sym typeface="Nunito"/>
            </a:endParaRPr>
          </a:p>
        </p:txBody>
      </p:sp>
      <p:sp>
        <p:nvSpPr>
          <p:cNvPr id="76" name="Freeform 76"/>
          <p:cNvSpPr/>
          <p:nvPr/>
        </p:nvSpPr>
        <p:spPr>
          <a:xfrm>
            <a:off x="10255571" y="6696456"/>
            <a:ext cx="3277523" cy="1478610"/>
          </a:xfrm>
          <a:custGeom>
            <a:avLst/>
            <a:gdLst/>
            <a:ahLst/>
            <a:cxnLst/>
            <a:rect l="l" t="t" r="r" b="b"/>
            <a:pathLst>
              <a:path w="3277523" h="1478610">
                <a:moveTo>
                  <a:pt x="0" y="0"/>
                </a:moveTo>
                <a:lnTo>
                  <a:pt x="3277523" y="0"/>
                </a:lnTo>
                <a:lnTo>
                  <a:pt x="3277523" y="1478610"/>
                </a:lnTo>
                <a:lnTo>
                  <a:pt x="0" y="14786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77" name="Group 77"/>
          <p:cNvGrpSpPr/>
          <p:nvPr/>
        </p:nvGrpSpPr>
        <p:grpSpPr>
          <a:xfrm>
            <a:off x="9875342" y="6098233"/>
            <a:ext cx="2888337" cy="697941"/>
            <a:chOff x="0" y="0"/>
            <a:chExt cx="760714" cy="183820"/>
          </a:xfrm>
        </p:grpSpPr>
        <p:sp>
          <p:nvSpPr>
            <p:cNvPr id="78" name="Freeform 78"/>
            <p:cNvSpPr/>
            <p:nvPr/>
          </p:nvSpPr>
          <p:spPr>
            <a:xfrm>
              <a:off x="0" y="0"/>
              <a:ext cx="760714" cy="183820"/>
            </a:xfrm>
            <a:custGeom>
              <a:avLst/>
              <a:gdLst/>
              <a:ahLst/>
              <a:cxnLst/>
              <a:rect l="l" t="t" r="r" b="b"/>
              <a:pathLst>
                <a:path w="760714" h="183820">
                  <a:moveTo>
                    <a:pt x="37526" y="0"/>
                  </a:moveTo>
                  <a:lnTo>
                    <a:pt x="723189" y="0"/>
                  </a:lnTo>
                  <a:cubicBezTo>
                    <a:pt x="733141" y="0"/>
                    <a:pt x="742686" y="3954"/>
                    <a:pt x="749723" y="10991"/>
                  </a:cubicBezTo>
                  <a:cubicBezTo>
                    <a:pt x="756761" y="18028"/>
                    <a:pt x="760714" y="27573"/>
                    <a:pt x="760714" y="37526"/>
                  </a:cubicBezTo>
                  <a:lnTo>
                    <a:pt x="760714" y="146294"/>
                  </a:lnTo>
                  <a:cubicBezTo>
                    <a:pt x="760714" y="167019"/>
                    <a:pt x="743913" y="183820"/>
                    <a:pt x="723189" y="183820"/>
                  </a:cubicBezTo>
                  <a:lnTo>
                    <a:pt x="37526" y="183820"/>
                  </a:lnTo>
                  <a:cubicBezTo>
                    <a:pt x="16801" y="183820"/>
                    <a:pt x="0" y="167019"/>
                    <a:pt x="0" y="146294"/>
                  </a:cubicBezTo>
                  <a:lnTo>
                    <a:pt x="0" y="37526"/>
                  </a:lnTo>
                  <a:cubicBezTo>
                    <a:pt x="0" y="16801"/>
                    <a:pt x="16801" y="0"/>
                    <a:pt x="37526" y="0"/>
                  </a:cubicBezTo>
                  <a:close/>
                </a:path>
              </a:pathLst>
            </a:custGeom>
            <a:solidFill>
              <a:srgbClr val="F98EA6"/>
            </a:solidFill>
          </p:spPr>
          <p:txBody>
            <a:bodyPr/>
            <a:lstStyle/>
            <a:p>
              <a:endParaRPr lang="en-GB"/>
            </a:p>
          </p:txBody>
        </p:sp>
        <p:sp>
          <p:nvSpPr>
            <p:cNvPr id="79" name="TextBox 79"/>
            <p:cNvSpPr txBox="1"/>
            <p:nvPr/>
          </p:nvSpPr>
          <p:spPr>
            <a:xfrm>
              <a:off x="0" y="-38100"/>
              <a:ext cx="760714" cy="221920"/>
            </a:xfrm>
            <a:prstGeom prst="rect">
              <a:avLst/>
            </a:prstGeom>
          </p:spPr>
          <p:txBody>
            <a:bodyPr lIns="50800" tIns="50800" rIns="50800" bIns="50800" rtlCol="0" anchor="ctr"/>
            <a:lstStyle/>
            <a:p>
              <a:pPr algn="ctr">
                <a:lnSpc>
                  <a:spcPts val="2659"/>
                </a:lnSpc>
                <a:spcBef>
                  <a:spcPct val="0"/>
                </a:spcBef>
              </a:pPr>
              <a:endParaRPr/>
            </a:p>
          </p:txBody>
        </p:sp>
      </p:grpSp>
      <p:sp>
        <p:nvSpPr>
          <p:cNvPr id="80" name="TextBox 80"/>
          <p:cNvSpPr txBox="1"/>
          <p:nvPr/>
        </p:nvSpPr>
        <p:spPr>
          <a:xfrm>
            <a:off x="9685060" y="6200792"/>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COMPUTING</a:t>
            </a:r>
          </a:p>
        </p:txBody>
      </p:sp>
      <p:sp>
        <p:nvSpPr>
          <p:cNvPr id="81" name="TextBox 81"/>
          <p:cNvSpPr txBox="1"/>
          <p:nvPr/>
        </p:nvSpPr>
        <p:spPr>
          <a:xfrm>
            <a:off x="10316806" y="6844968"/>
            <a:ext cx="3216288" cy="1289904"/>
          </a:xfrm>
          <a:prstGeom prst="rect">
            <a:avLst/>
          </a:prstGeom>
        </p:spPr>
        <p:txBody>
          <a:bodyPr lIns="0" tIns="0" rIns="0" bIns="0" rtlCol="0" anchor="t">
            <a:spAutoFit/>
          </a:bodyPr>
          <a:lstStyle/>
          <a:p>
            <a:pPr algn="ctr">
              <a:lnSpc>
                <a:spcPts val="2072"/>
              </a:lnSpc>
            </a:pPr>
            <a:r>
              <a:rPr lang="en-US" sz="1755">
                <a:solidFill>
                  <a:srgbClr val="000000"/>
                </a:solidFill>
                <a:latin typeface="Nunito"/>
                <a:ea typeface="Nunito"/>
                <a:cs typeface="Nunito"/>
                <a:sym typeface="Nunito"/>
              </a:rPr>
              <a:t>As computing experts we will look networks and organising files and will consider the use of cloud technology and its evolution. </a:t>
            </a:r>
          </a:p>
        </p:txBody>
      </p:sp>
      <p:grpSp>
        <p:nvGrpSpPr>
          <p:cNvPr id="82" name="Group 82"/>
          <p:cNvGrpSpPr/>
          <p:nvPr/>
        </p:nvGrpSpPr>
        <p:grpSpPr>
          <a:xfrm>
            <a:off x="10450164" y="8251266"/>
            <a:ext cx="2888337" cy="697941"/>
            <a:chOff x="0" y="0"/>
            <a:chExt cx="760714" cy="183820"/>
          </a:xfrm>
        </p:grpSpPr>
        <p:sp>
          <p:nvSpPr>
            <p:cNvPr id="83" name="Freeform 83"/>
            <p:cNvSpPr/>
            <p:nvPr/>
          </p:nvSpPr>
          <p:spPr>
            <a:xfrm>
              <a:off x="0" y="0"/>
              <a:ext cx="760714" cy="183820"/>
            </a:xfrm>
            <a:custGeom>
              <a:avLst/>
              <a:gdLst/>
              <a:ahLst/>
              <a:cxnLst/>
              <a:rect l="l" t="t" r="r" b="b"/>
              <a:pathLst>
                <a:path w="760714" h="183820">
                  <a:moveTo>
                    <a:pt x="37526" y="0"/>
                  </a:moveTo>
                  <a:lnTo>
                    <a:pt x="723189" y="0"/>
                  </a:lnTo>
                  <a:cubicBezTo>
                    <a:pt x="733141" y="0"/>
                    <a:pt x="742686" y="3954"/>
                    <a:pt x="749723" y="10991"/>
                  </a:cubicBezTo>
                  <a:cubicBezTo>
                    <a:pt x="756761" y="18028"/>
                    <a:pt x="760714" y="27573"/>
                    <a:pt x="760714" y="37526"/>
                  </a:cubicBezTo>
                  <a:lnTo>
                    <a:pt x="760714" y="146294"/>
                  </a:lnTo>
                  <a:cubicBezTo>
                    <a:pt x="760714" y="167019"/>
                    <a:pt x="743913" y="183820"/>
                    <a:pt x="723189" y="183820"/>
                  </a:cubicBezTo>
                  <a:lnTo>
                    <a:pt x="37526" y="183820"/>
                  </a:lnTo>
                  <a:cubicBezTo>
                    <a:pt x="16801" y="183820"/>
                    <a:pt x="0" y="167019"/>
                    <a:pt x="0" y="146294"/>
                  </a:cubicBezTo>
                  <a:lnTo>
                    <a:pt x="0" y="37526"/>
                  </a:lnTo>
                  <a:cubicBezTo>
                    <a:pt x="0" y="16801"/>
                    <a:pt x="16801" y="0"/>
                    <a:pt x="37526" y="0"/>
                  </a:cubicBezTo>
                  <a:close/>
                </a:path>
              </a:pathLst>
            </a:custGeom>
            <a:solidFill>
              <a:srgbClr val="F98EA6"/>
            </a:solidFill>
          </p:spPr>
          <p:txBody>
            <a:bodyPr/>
            <a:lstStyle/>
            <a:p>
              <a:endParaRPr lang="en-GB"/>
            </a:p>
          </p:txBody>
        </p:sp>
        <p:sp>
          <p:nvSpPr>
            <p:cNvPr id="84" name="TextBox 84"/>
            <p:cNvSpPr txBox="1"/>
            <p:nvPr/>
          </p:nvSpPr>
          <p:spPr>
            <a:xfrm>
              <a:off x="0" y="-38100"/>
              <a:ext cx="760714" cy="221920"/>
            </a:xfrm>
            <a:prstGeom prst="rect">
              <a:avLst/>
            </a:prstGeom>
          </p:spPr>
          <p:txBody>
            <a:bodyPr lIns="50800" tIns="50800" rIns="50800" bIns="50800" rtlCol="0" anchor="ctr"/>
            <a:lstStyle/>
            <a:p>
              <a:pPr algn="ctr">
                <a:lnSpc>
                  <a:spcPts val="2659"/>
                </a:lnSpc>
                <a:spcBef>
                  <a:spcPct val="0"/>
                </a:spcBef>
              </a:pPr>
              <a:endParaRPr/>
            </a:p>
          </p:txBody>
        </p:sp>
      </p:grpSp>
      <p:sp>
        <p:nvSpPr>
          <p:cNvPr id="85" name="TextBox 85"/>
          <p:cNvSpPr txBox="1"/>
          <p:nvPr/>
        </p:nvSpPr>
        <p:spPr>
          <a:xfrm>
            <a:off x="10255571" y="8353825"/>
            <a:ext cx="3171905" cy="464249"/>
          </a:xfrm>
          <a:prstGeom prst="rect">
            <a:avLst/>
          </a:prstGeom>
        </p:spPr>
        <p:txBody>
          <a:bodyPr lIns="0" tIns="0" rIns="0" bIns="0" rtlCol="0" anchor="t">
            <a:spAutoFit/>
          </a:bodyPr>
          <a:lstStyle/>
          <a:p>
            <a:pPr algn="ctr">
              <a:lnSpc>
                <a:spcPts val="3013"/>
              </a:lnSpc>
            </a:pPr>
            <a:r>
              <a:rPr lang="en-US" sz="2870">
                <a:solidFill>
                  <a:srgbClr val="000000"/>
                </a:solidFill>
                <a:latin typeface="Handyman"/>
                <a:ea typeface="Handyman"/>
                <a:cs typeface="Handyman"/>
                <a:sym typeface="Handyman"/>
              </a:rPr>
              <a:t>FRENCH</a:t>
            </a:r>
          </a:p>
        </p:txBody>
      </p:sp>
      <p:sp>
        <p:nvSpPr>
          <p:cNvPr id="86" name="Freeform 86"/>
          <p:cNvSpPr/>
          <p:nvPr/>
        </p:nvSpPr>
        <p:spPr>
          <a:xfrm>
            <a:off x="10425121" y="8808390"/>
            <a:ext cx="3277523" cy="1478610"/>
          </a:xfrm>
          <a:custGeom>
            <a:avLst/>
            <a:gdLst/>
            <a:ahLst/>
            <a:cxnLst/>
            <a:rect l="l" t="t" r="r" b="b"/>
            <a:pathLst>
              <a:path w="3277523" h="1478610">
                <a:moveTo>
                  <a:pt x="0" y="0"/>
                </a:moveTo>
                <a:lnTo>
                  <a:pt x="3277523" y="0"/>
                </a:lnTo>
                <a:lnTo>
                  <a:pt x="3277523" y="1478610"/>
                </a:lnTo>
                <a:lnTo>
                  <a:pt x="0" y="14786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7" name="TextBox 87"/>
          <p:cNvSpPr txBox="1"/>
          <p:nvPr/>
        </p:nvSpPr>
        <p:spPr>
          <a:xfrm>
            <a:off x="10463618" y="8922848"/>
            <a:ext cx="3216288" cy="1289904"/>
          </a:xfrm>
          <a:prstGeom prst="rect">
            <a:avLst/>
          </a:prstGeom>
        </p:spPr>
        <p:txBody>
          <a:bodyPr lIns="0" tIns="0" rIns="0" bIns="0" rtlCol="0" anchor="t">
            <a:spAutoFit/>
          </a:bodyPr>
          <a:lstStyle/>
          <a:p>
            <a:pPr algn="ctr">
              <a:lnSpc>
                <a:spcPts val="2072"/>
              </a:lnSpc>
            </a:pPr>
            <a:r>
              <a:rPr lang="en-US" sz="1755">
                <a:solidFill>
                  <a:srgbClr val="000000"/>
                </a:solidFill>
                <a:latin typeface="Nunito"/>
                <a:ea typeface="Nunito"/>
                <a:cs typeface="Nunito"/>
                <a:sym typeface="Nunito"/>
              </a:rPr>
              <a:t>As linguists we will continue learning greetings and talking about ourselves and our lives. We will practice conversational skills.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509</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Handyman</vt:lpstr>
      <vt:lpstr>Nunito</vt:lpstr>
      <vt:lpstr>Gill Sans 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Burrator overview for parents Autumn 2025</dc:title>
  <dc:creator>sophie kerswell</dc:creator>
  <cp:lastModifiedBy>sophie kerswell</cp:lastModifiedBy>
  <cp:revision>2</cp:revision>
  <dcterms:created xsi:type="dcterms:W3CDTF">2006-08-16T00:00:00Z</dcterms:created>
  <dcterms:modified xsi:type="dcterms:W3CDTF">2025-09-19T19:01:57Z</dcterms:modified>
  <dc:identifier>DAGvNkzmUjU</dc:identifier>
</cp:coreProperties>
</file>